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4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7" r:id="rId2"/>
    <p:sldMasterId id="2147483694" r:id="rId3"/>
    <p:sldMasterId id="2147483701" r:id="rId4"/>
  </p:sldMasterIdLst>
  <p:notesMasterIdLst>
    <p:notesMasterId r:id="rId5"/>
  </p:notesMasterIdLst>
  <p:sldIdLst>
    <p:sldId id="259" r:id="rId6"/>
    <p:sldId id="262" r:id="rId7"/>
    <p:sldId id="265" r:id="rId8"/>
    <p:sldId id="268" r:id="rId9"/>
    <p:sldId id="271" r:id="rId10"/>
    <p:sldId id="274" r:id="rId11"/>
    <p:sldId id="277" r:id="rId12"/>
    <p:sldId id="280" r:id="rId13"/>
    <p:sldId id="283" r:id="rId14"/>
    <p:sldId id="286" r:id="rId15"/>
    <p:sldId id="289" r:id="rId16"/>
    <p:sldId id="292" r:id="rId17"/>
    <p:sldId id="295" r:id="rId18"/>
    <p:sldId id="298" r:id="rId19"/>
    <p:sldId id="301" r:id="rId20"/>
  </p:sldIdLst>
  <p:sldSz cx="12192000" cy="6858000"/>
  <p:notesSz cx="6858000" cy="9144000"/>
  <p:embeddedFontLst>
    <p:embeddedFont>
      <p:font typeface="Raleway"/>
      <p:regular r:id="rId22"/>
      <p:bold r:id="rId23"/>
      <p:italic r:id="rId24"/>
      <p:boldItalic r:id="rId25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5.xml" /><Relationship Id="rId21" Type="http://schemas.openxmlformats.org/officeDocument/2006/relationships/tags" Target="tags/tag1.xml" /><Relationship Id="rId22" Type="http://schemas.openxmlformats.org/officeDocument/2006/relationships/font" Target="fonts/font1.fntdata" /><Relationship Id="rId23" Type="http://schemas.openxmlformats.org/officeDocument/2006/relationships/font" Target="fonts/font2.fntdata" /><Relationship Id="rId24" Type="http://schemas.openxmlformats.org/officeDocument/2006/relationships/font" Target="fonts/font3.fntdata" /><Relationship Id="rId25" Type="http://schemas.openxmlformats.org/officeDocument/2006/relationships/font" Target="fonts/font4.fntdata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2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 b="0" i="0" u="none" strike="noStrike" cap="none">
        <a:solidFill>
          <a:srgbClr val="000000"/>
        </a:solidFill>
        <a:latin typeface="Arial" pitchFamily="34" charset="0"/>
        <a:ea typeface="Arial" pitchFamily="34" charset="0"/>
        <a:cs typeface="Arial" pitchFamily="34" charset="0"/>
        <a:sym typeface="Arial" pitchFamily="34" charset="0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 b="0" i="0" u="none" strike="noStrike" cap="none">
        <a:solidFill>
          <a:srgbClr val="000000"/>
        </a:solidFill>
        <a:latin typeface="Arial" pitchFamily="34" charset="0"/>
        <a:ea typeface="Arial" pitchFamily="34" charset="0"/>
        <a:cs typeface="Arial" pitchFamily="34" charset="0"/>
        <a:sym typeface="Arial" pitchFamily="34" charset="0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 b="0" i="0" u="none" strike="noStrike" cap="none">
        <a:solidFill>
          <a:srgbClr val="000000"/>
        </a:solidFill>
        <a:latin typeface="Arial" pitchFamily="34" charset="0"/>
        <a:ea typeface="Arial" pitchFamily="34" charset="0"/>
        <a:cs typeface="Arial" pitchFamily="34" charset="0"/>
        <a:sym typeface="Arial" pitchFamily="34" charset="0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 b="0" i="0" u="none" strike="noStrike" cap="none">
        <a:solidFill>
          <a:srgbClr val="000000"/>
        </a:solidFill>
        <a:latin typeface="Arial" pitchFamily="34" charset="0"/>
        <a:ea typeface="Arial" pitchFamily="34" charset="0"/>
        <a:cs typeface="Arial" pitchFamily="34" charset="0"/>
        <a:sym typeface="Arial" pitchFamily="34" charset="0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 b="0" i="0" u="none" strike="noStrike" cap="none">
        <a:solidFill>
          <a:srgbClr val="000000"/>
        </a:solidFill>
        <a:latin typeface="Arial" pitchFamily="34" charset="0"/>
        <a:ea typeface="Arial" pitchFamily="34" charset="0"/>
        <a:cs typeface="Arial" pitchFamily="34" charset="0"/>
        <a:sym typeface="Arial" pitchFamily="34" charset="0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 b="0" i="0" u="none" strike="noStrike" cap="none">
        <a:solidFill>
          <a:srgbClr val="000000"/>
        </a:solidFill>
        <a:latin typeface="Arial" pitchFamily="34" charset="0"/>
        <a:ea typeface="Arial" pitchFamily="34" charset="0"/>
        <a:cs typeface="Arial" pitchFamily="34" charset="0"/>
        <a:sym typeface="Arial" pitchFamily="34" charset="0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 b="0" i="0" u="none" strike="noStrike" cap="none">
        <a:solidFill>
          <a:srgbClr val="000000"/>
        </a:solidFill>
        <a:latin typeface="Arial" pitchFamily="34" charset="0"/>
        <a:ea typeface="Arial" pitchFamily="34" charset="0"/>
        <a:cs typeface="Arial" pitchFamily="34" charset="0"/>
        <a:sym typeface="Arial" pitchFamily="34" charset="0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 b="0" i="0" u="none" strike="noStrike" cap="none">
        <a:solidFill>
          <a:srgbClr val="000000"/>
        </a:solidFill>
        <a:latin typeface="Arial" pitchFamily="34" charset="0"/>
        <a:ea typeface="Arial" pitchFamily="34" charset="0"/>
        <a:cs typeface="Arial" pitchFamily="34" charset="0"/>
        <a:sym typeface="Arial" pitchFamily="34" charset="0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 b="0" i="0" u="none" strike="noStrike" cap="none">
        <a:solidFill>
          <a:srgbClr val="000000"/>
        </a:solidFill>
        <a:latin typeface="Arial" pitchFamily="34" charset="0"/>
        <a:ea typeface="Arial" pitchFamily="34" charset="0"/>
        <a:cs typeface="Arial" pitchFamily="34" charset="0"/>
        <a:sym typeface="Arial" pitchFamily="34" charset="0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34" name="Shape 34"/>
        <p:cNvGrpSpPr/>
        <p:nvPr/>
      </p:nvGrpSpPr>
      <p:grpSpPr>
        <a:xfrm>
          <a:off x="0" y="0"/>
          <a:ext cx="0" cy="0"/>
        </a:xfrm>
      </p:grpSpPr>
      <p:sp>
        <p:nvSpPr>
          <p:cNvPr id="35" name="Google Shape;35;g139f7b3e4d7_0_1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  <p:sp>
        <p:nvSpPr>
          <p:cNvPr id="36" name="Google Shape;36;g139f7b3e4d7_0_124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02" name="Shape 102"/>
        <p:cNvGrpSpPr/>
        <p:nvPr/>
      </p:nvGrpSpPr>
      <p:grpSpPr>
        <a:xfrm>
          <a:off x="0" y="0"/>
          <a:ext cx="0" cy="0"/>
        </a:xfrm>
      </p:grpSpPr>
      <p:sp>
        <p:nvSpPr>
          <p:cNvPr id="103" name="Google Shape;103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4" name="Google Shape;104;p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41" name="Shape 41"/>
        <p:cNvGrpSpPr/>
        <p:nvPr/>
      </p:nvGrpSpPr>
      <p:grpSpPr>
        <a:xfrm>
          <a:off x="0" y="0"/>
          <a:ext cx="0" cy="0"/>
        </a:xfrm>
      </p:grpSpPr>
      <p:sp>
        <p:nvSpPr>
          <p:cNvPr id="42" name="Google Shape;42;g110bde20347_0_44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110bde20347_0_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49" name="Shape 49"/>
        <p:cNvGrpSpPr/>
        <p:nvPr/>
      </p:nvGrpSpPr>
      <p:grpSpPr>
        <a:xfrm>
          <a:off x="0" y="0"/>
          <a:ext cx="0" cy="0"/>
        </a:xfrm>
      </p:grpSpPr>
      <p:sp>
        <p:nvSpPr>
          <p:cNvPr id="50" name="Google Shape;50;g139f7b3e4d7_0_186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39f7b3e4d7_0_18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56" name="Shape 56"/>
        <p:cNvGrpSpPr/>
        <p:nvPr/>
      </p:nvGrpSpPr>
      <p:grpSpPr>
        <a:xfrm>
          <a:off x="0" y="0"/>
          <a:ext cx="0" cy="0"/>
        </a:xfrm>
      </p:grpSpPr>
      <p:sp>
        <p:nvSpPr>
          <p:cNvPr id="57" name="Google Shape;57;g1378f726b11_1_13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78f726b11_1_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64" name="Shape 64"/>
        <p:cNvGrpSpPr/>
        <p:nvPr/>
      </p:nvGrpSpPr>
      <p:grpSpPr>
        <a:xfrm>
          <a:off x="0" y="0"/>
          <a:ext cx="0" cy="0"/>
        </a:xfrm>
      </p:grpSpPr>
      <p:sp>
        <p:nvSpPr>
          <p:cNvPr id="65" name="Google Shape;65;g1378f726b11_1_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378f726b11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71" name="Shape 71"/>
        <p:cNvGrpSpPr/>
        <p:nvPr/>
      </p:nvGrpSpPr>
      <p:grpSpPr>
        <a:xfrm>
          <a:off x="0" y="0"/>
          <a:ext cx="0" cy="0"/>
        </a:xfrm>
      </p:grpSpPr>
      <p:sp>
        <p:nvSpPr>
          <p:cNvPr id="72" name="Google Shape;72;g1378f726b11_1_6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78f726b11_1_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78" name="Shape 78"/>
        <p:cNvGrpSpPr/>
        <p:nvPr/>
      </p:nvGrpSpPr>
      <p:grpSpPr>
        <a:xfrm>
          <a:off x="0" y="0"/>
          <a:ext cx="0" cy="0"/>
        </a:xfrm>
      </p:grpSpPr>
      <p:sp>
        <p:nvSpPr>
          <p:cNvPr id="79" name="Google Shape;79;g1378f726b11_1_21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378f726b11_1_2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86" name="Shape 86"/>
        <p:cNvGrpSpPr/>
        <p:nvPr/>
      </p:nvGrpSpPr>
      <p:grpSpPr>
        <a:xfrm>
          <a:off x="0" y="0"/>
          <a:ext cx="0" cy="0"/>
        </a:xfrm>
      </p:grpSpPr>
      <p:sp>
        <p:nvSpPr>
          <p:cNvPr id="87" name="Google Shape;87;g139f7b3e4d7_0_20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9f7b3e4d7_0_2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94" name="Shape 94"/>
        <p:cNvGrpSpPr/>
        <p:nvPr/>
      </p:nvGrpSpPr>
      <p:grpSpPr>
        <a:xfrm>
          <a:off x="0" y="0"/>
          <a:ext cx="0" cy="0"/>
        </a:xfrm>
      </p:grpSpPr>
      <p:sp>
        <p:nvSpPr>
          <p:cNvPr id="95" name="Google Shape;95;g1378f726b11_1_29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78f726b11_1_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E6E2C0-A1A6-412E-B21F-17EA11D5279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084FFB-967F-4743-AE65-0DFE8FFC6FD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89AF96-4EB2-4F2D-9816-10C0D0AC40A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ÍTULO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-22725" y="-25650"/>
            <a:ext cx="12214724" cy="689648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title"/>
          </p:nvPr>
        </p:nvSpPr>
        <p:spPr>
          <a:xfrm>
            <a:off x="3581400" y="1862200"/>
            <a:ext cx="7772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B81"/>
              </a:buClr>
              <a:buSzPts val="4200"/>
              <a:buFont typeface="Raleway"/>
              <a:buNone/>
              <a:defRPr sz="4200" b="1" i="0" u="none" strike="noStrike" cap="none">
                <a:solidFill>
                  <a:srgbClr val="002B8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type="body" idx="1"/>
          </p:nvPr>
        </p:nvSpPr>
        <p:spPr>
          <a:xfrm>
            <a:off x="3581400" y="3340300"/>
            <a:ext cx="7315200" cy="3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SUBTÍTULO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-93375" y="-67263"/>
            <a:ext cx="12378753" cy="699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>
            <a:off x="1271675" y="2293875"/>
            <a:ext cx="5600700" cy="12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3000"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type="body" idx="1"/>
          </p:nvPr>
        </p:nvSpPr>
        <p:spPr>
          <a:xfrm>
            <a:off x="1271675" y="3592975"/>
            <a:ext cx="7296300" cy="2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PÁGINA INTERNA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73400" y="255500"/>
            <a:ext cx="105195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3000"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body" idx="1"/>
          </p:nvPr>
        </p:nvSpPr>
        <p:spPr>
          <a:xfrm>
            <a:off x="373400" y="946500"/>
            <a:ext cx="11017500" cy="3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marL="1371600" lvl="2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marL="2286000" lvl="4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marL="2743200" lvl="5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FINAL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-128825" y="-71300"/>
            <a:ext cx="12424375" cy="7014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ÍTULO 1">
  <p:cSld name="TITLE_1">
    <p:spTree>
      <p:nvGrpSpPr>
        <p:cNvPr id="22" name="Shape 22"/>
        <p:cNvGrpSpPr/>
        <p:nvPr/>
      </p:nvGrpSpPr>
      <p:grpSpPr>
        <a:xfrm>
          <a:off x="0" y="0"/>
          <a:ext cx="0" cy="0"/>
        </a:xfrm>
      </p:grpSpPr>
      <p:pic>
        <p:nvPicPr>
          <p:cNvPr id="23" name="Google Shape;23;p6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-22725" y="-25650"/>
            <a:ext cx="12214725" cy="689648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6"/>
          <p:cNvSpPr txBox="1"/>
          <p:nvPr>
            <p:ph type="title"/>
          </p:nvPr>
        </p:nvSpPr>
        <p:spPr>
          <a:xfrm>
            <a:off x="3581400" y="1862200"/>
            <a:ext cx="7772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B81"/>
              </a:buClr>
              <a:buSzPts val="4300"/>
              <a:buFont typeface="Raleway"/>
              <a:buNone/>
              <a:defRPr sz="4300" b="1" i="0" u="none" strike="noStrike" cap="none">
                <a:solidFill>
                  <a:srgbClr val="002B8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9pPr>
          </a:lstStyle>
          <a:p/>
        </p:txBody>
      </p:sp>
      <p:sp>
        <p:nvSpPr>
          <p:cNvPr id="25" name="Google Shape;25;p6"/>
          <p:cNvSpPr txBox="1"/>
          <p:nvPr>
            <p:ph type="body" idx="1"/>
          </p:nvPr>
        </p:nvSpPr>
        <p:spPr>
          <a:xfrm>
            <a:off x="3581400" y="3340300"/>
            <a:ext cx="7315200" cy="3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ÍTULO 2">
  <p:cSld name="TITLE_2">
    <p:spTree>
      <p:nvGrpSpPr>
        <p:cNvPr id="26" name="Shape 26"/>
        <p:cNvGrpSpPr/>
        <p:nvPr/>
      </p:nvGrpSpPr>
      <p:grpSpPr>
        <a:xfrm>
          <a:off x="0" y="0"/>
          <a:ext cx="0" cy="0"/>
        </a:xfrm>
      </p:grpSpPr>
      <p:pic>
        <p:nvPicPr>
          <p:cNvPr id="27" name="Google Shape;27;p7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-22725" y="-25650"/>
            <a:ext cx="12214725" cy="689648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"/>
          <p:cNvSpPr txBox="1"/>
          <p:nvPr>
            <p:ph type="title"/>
          </p:nvPr>
        </p:nvSpPr>
        <p:spPr>
          <a:xfrm>
            <a:off x="3581400" y="1862200"/>
            <a:ext cx="7772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B81"/>
              </a:buClr>
              <a:buSzPts val="4300"/>
              <a:buFont typeface="Raleway"/>
              <a:buNone/>
              <a:defRPr sz="4300" b="1" i="0" u="none" strike="noStrike" cap="none">
                <a:solidFill>
                  <a:srgbClr val="002B8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9pPr>
          </a:lstStyle>
          <a:p/>
        </p:txBody>
      </p:sp>
      <p:sp>
        <p:nvSpPr>
          <p:cNvPr id="29" name="Google Shape;29;p7"/>
          <p:cNvSpPr txBox="1"/>
          <p:nvPr>
            <p:ph type="body" idx="1"/>
          </p:nvPr>
        </p:nvSpPr>
        <p:spPr>
          <a:xfrm>
            <a:off x="3581400" y="3340300"/>
            <a:ext cx="7315200" cy="3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ÍTULO 3">
  <p:cSld name="TITLE_3">
    <p:spTree>
      <p:nvGrpSpPr>
        <p:cNvPr id="30" name="Shape 30"/>
        <p:cNvGrpSpPr/>
        <p:nvPr/>
      </p:nvGrpSpPr>
      <p:grpSpPr>
        <a:xfrm>
          <a:off x="0" y="0"/>
          <a:ext cx="0" cy="0"/>
        </a:xfrm>
      </p:grpSpPr>
      <p:pic>
        <p:nvPicPr>
          <p:cNvPr id="31" name="Google Shape;31;p8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-22725" y="-25650"/>
            <a:ext cx="12214725" cy="689648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/>
          <p:nvPr>
            <p:ph type="title"/>
          </p:nvPr>
        </p:nvSpPr>
        <p:spPr>
          <a:xfrm>
            <a:off x="3581400" y="1862200"/>
            <a:ext cx="7772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B81"/>
              </a:buClr>
              <a:buSzPts val="4300"/>
              <a:buFont typeface="Raleway"/>
              <a:buNone/>
              <a:defRPr sz="4300" b="1" i="0" u="none" strike="noStrike" cap="none">
                <a:solidFill>
                  <a:srgbClr val="002B8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900"/>
            </a:lvl9pPr>
          </a:lstStyle>
          <a:p/>
        </p:txBody>
      </p:sp>
      <p:sp>
        <p:nvSpPr>
          <p:cNvPr id="33" name="Google Shape;33;p8"/>
          <p:cNvSpPr txBox="1"/>
          <p:nvPr>
            <p:ph type="body" idx="1"/>
          </p:nvPr>
        </p:nvSpPr>
        <p:spPr>
          <a:xfrm>
            <a:off x="3581400" y="3340300"/>
            <a:ext cx="7315200" cy="3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7465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300"/>
              <a:buFont typeface="Raleway"/>
              <a:buChar char="•"/>
              <a:defRPr sz="23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78465-FC6D-4E31-9855-3F0F4E35D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636" y="1097424"/>
            <a:ext cx="6833061" cy="2443797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68AD9A-B7AA-4B0D-B184-234C5E23E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7636" y="3768927"/>
            <a:ext cx="677487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570601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52606E-B049-4731-A905-08C1D049551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429BD-C036-4EA6-867A-4FE98D4F9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831F0E-8B8D-41CE-8E90-FD86F1308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356809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BBA09-748B-45A5-921F-239C7CCD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365125"/>
            <a:ext cx="9410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D6DA28-C30E-4DBC-90CC-59DD8C69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180170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9AE42-FE9C-4B72-854D-AA9DCF89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967B89-5285-480F-A67F-396B1D6DF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770A25-016A-4B03-8DFD-33706C2F0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7190600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C000"/>
                </a:solidFill>
                <a:latin typeface="Avenir" panose="020b0503020203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6361311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400"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venir" panose="020b05030202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8065293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53B9EF-E2B3-46A2-91CB-847760FFCDE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5BE00AF-B472-41A8-A698-7EFECD5955B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9EEAE6B4-078F-4E27-B2D6-C3533EF8566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DF332C30-ECD7-4C02-8E5A-F28193B80F5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43FD679-4692-49CF-B593-0461C5EBDA3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0FA1062-C443-4BE9-9D2E-B8FAB57D0DC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F09C3EB-BC65-4B97-B5BD-83AEE1618EB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image" Target="../media/image4.jpeg" /><Relationship Id="rId9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image" Target="../media/image5.jpeg" /><Relationship Id="rId3" Type="http://schemas.openxmlformats.org/officeDocument/2006/relationships/image" Target="../media/image6.png" /><Relationship Id="rId4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slideLayout" Target="../slideLayouts/slideLayout21.xml" /><Relationship Id="rId3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24.xml" /><Relationship Id="rId6" Type="http://schemas.openxmlformats.org/officeDocument/2006/relationships/image" Target="../media/image7.jpeg" /><Relationship Id="rId7" Type="http://schemas.openxmlformats.org/officeDocument/2006/relationships/image" Target="../media/image8.png" /><Relationship Id="rId8" Type="http://schemas.openxmlformats.org/officeDocument/2006/relationships/theme" Target="../theme/theme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75" y="0"/>
            <a:ext cx="12192000" cy="68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73400" y="255500"/>
            <a:ext cx="105195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B81"/>
              </a:buClr>
              <a:buSzPts val="3000"/>
              <a:buFont typeface="Raleway"/>
              <a:buNone/>
              <a:defRPr sz="3000" b="1" i="0" u="none" strike="noStrike" cap="none">
                <a:solidFill>
                  <a:srgbClr val="002B8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body" idx="1"/>
          </p:nvPr>
        </p:nvSpPr>
        <p:spPr>
          <a:xfrm>
            <a:off x="373400" y="1175100"/>
            <a:ext cx="11017500" cy="3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683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Raleway"/>
              <a:buChar char="•"/>
              <a:defRPr sz="220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 b="0" i="0" u="none" strike="noStrike" cap="none">
          <a:solidFill>
            <a:srgbClr val="000000"/>
          </a:solidFill>
          <a:latin typeface="Arial" pitchFamily="34" charset="0"/>
          <a:ea typeface="Arial" pitchFamily="34" charset="0"/>
          <a:cs typeface="Arial" pitchFamily="34" charset="0"/>
          <a:sym typeface="Arial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477BAE0-E549-4283-AE46-5A5976F72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4A6D838-E2A4-49BE-8A5C-D592A48769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1188720"/>
            <a:ext cx="4655127" cy="46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1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7CDD63A8-4272-44B7-AF66-F581FF6808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FCB937-7DDA-BE09-67A3-F3815B13CE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493" y="6006663"/>
            <a:ext cx="3183398" cy="6412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2795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9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image" Target="../media/image16.jpeg" /><Relationship Id="rId3" Type="http://schemas.openxmlformats.org/officeDocument/2006/relationships/image" Target="../media/image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image" Target="../media/image19.jpeg" /><Relationship Id="rId3" Type="http://schemas.openxmlformats.org/officeDocument/2006/relationships/image" Target="../media/image1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image" Target="../media/image20.jpeg" /><Relationship Id="rId3" Type="http://schemas.openxmlformats.org/officeDocument/2006/relationships/image" Target="../media/image1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image" Target="../media/image21.jpeg" /><Relationship Id="rId3" Type="http://schemas.openxmlformats.org/officeDocument/2006/relationships/image" Target="../media/image1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1.jpeg" /><Relationship Id="rId4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2.jpeg" /><Relationship Id="rId4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3.jpeg" /><Relationship Id="rId4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rive.google.com/drive/folders/1y3K1ueVSxgLUSceLLPV6LmOAPI0xeHBT?usp=sharing" TargetMode="External" /><Relationship Id="rId4" Type="http://schemas.openxmlformats.org/officeDocument/2006/relationships/image" Target="../media/image14.png" /><Relationship Id="rId5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hyperlink" Target="https://docs.google.com/document/d/1LVZcYH6Ch7eCOHm_P1qRias6lHHXxKpz/edit" TargetMode="External" /><Relationship Id="rId11" Type="http://schemas.openxmlformats.org/officeDocument/2006/relationships/hyperlink" Target="https://docs.google.com/document/d/10tDL7HTbYmeK0P_i3pMQlh-YrsqFHWYj/edit?rtpof=true" TargetMode="External" /><Relationship Id="rId12" Type="http://schemas.openxmlformats.org/officeDocument/2006/relationships/hyperlink" Target="https://docs.google.com/document/d/1RIP5HzGFN88M4YMcyJFL9cl-b9OgkBrF/edit" TargetMode="External" /><Relationship Id="rId13" Type="http://schemas.openxmlformats.org/officeDocument/2006/relationships/hyperlink" Target="https://docs.google.com/document/d/1kpZ4uxQShQ1oM7abHKOwhG-ixvH1lHwc/edit?rtpof=true" TargetMode="External" /><Relationship Id="rId14" Type="http://schemas.openxmlformats.org/officeDocument/2006/relationships/hyperlink" Target="https://docs.google.com/document/d/1eDzEr6hm3SEwZOhb6BTLdc2t3BZvXIeq/edit?rtpof=true" TargetMode="External" /><Relationship Id="rId15" Type="http://schemas.openxmlformats.org/officeDocument/2006/relationships/hyperlink" Target="https://docs.google.com/document/d/1exSzkzGLrmbobcAlZTmQqz3jw1at2oS_/edit?rtpof=true" TargetMode="External" /><Relationship Id="rId16" Type="http://schemas.openxmlformats.org/officeDocument/2006/relationships/hyperlink" Target="https://docs.google.com/document/d/1u-Nvf-XSt5F7MmOGSIV3vo7b3XgrrX27/edit?rtpof=true" TargetMode="External" /><Relationship Id="rId17" Type="http://schemas.openxmlformats.org/officeDocument/2006/relationships/hyperlink" Target="https://docs.google.com/document/d/1oZKMBdTYScFT3c9ujnhDquFtAIDBNB1E/edit?usp=sharing&amp;ouid=115813591806493048951&amp;rtpof=true&amp;sd=true" TargetMode="External" /><Relationship Id="rId18" Type="http://schemas.openxmlformats.org/officeDocument/2006/relationships/hyperlink" Target="https://docs.google.com/document/d/1cotXwI4sp3dCMbei0CcAbSnb2LUV15FW/edit" TargetMode="External" /><Relationship Id="rId19" Type="http://schemas.openxmlformats.org/officeDocument/2006/relationships/hyperlink" Target="https://docs.google.com/document/d/1zrST2y8cq9aD7FkazrjiKeBvrrdH7C7P/edit?rtpof=true" TargetMode="External" /><Relationship Id="rId2" Type="http://schemas.openxmlformats.org/officeDocument/2006/relationships/notesSlide" Target="../notesSlides/notesSlide8.xml" /><Relationship Id="rId20" Type="http://schemas.openxmlformats.org/officeDocument/2006/relationships/hyperlink" Target="https://docs.google.com/document/d/1lPo_qwa0C7tL2BrnOgt6fLagXR8a5XP6/edit?rtpof=true" TargetMode="External" /><Relationship Id="rId21" Type="http://schemas.openxmlformats.org/officeDocument/2006/relationships/hyperlink" Target="https://docs.google.com/document/d/1iLIHA42S5CHG-FgtSTmy1jIj166UuBfE/edit?rtpof=true" TargetMode="External" /><Relationship Id="rId22" Type="http://schemas.openxmlformats.org/officeDocument/2006/relationships/hyperlink" Target="https://docs.google.com/document/d/16FqLNs9Veh_bBH1WUWnOXOnKh-F9nTGt/edit?rtpof=true" TargetMode="External" /><Relationship Id="rId23" Type="http://schemas.openxmlformats.org/officeDocument/2006/relationships/hyperlink" Target="https://docs.google.com/document/d/1T_yrZoO38OVyWEsUPFj3Hy4Fi4qUGAKq/edit?rtpof=true" TargetMode="External" /><Relationship Id="rId24" Type="http://schemas.openxmlformats.org/officeDocument/2006/relationships/hyperlink" Target="https://docs.google.com/document/d/19UfH_dEj5d4E7SO0pxemFMGihK54VIwZ/edit?rtpof=true" TargetMode="External" /><Relationship Id="rId25" Type="http://schemas.openxmlformats.org/officeDocument/2006/relationships/hyperlink" Target="https://docs.google.com/document/d/16YkyGzCmkEPJNPUXH9RVOZxZGZmkqHuf/edit" TargetMode="External" /><Relationship Id="rId26" Type="http://schemas.openxmlformats.org/officeDocument/2006/relationships/hyperlink" Target="https://docs.google.com/document/d/1e2E36rFzL5ntl_Skm_xdIsFwQ60KCve6/edit" TargetMode="External" /><Relationship Id="rId27" Type="http://schemas.openxmlformats.org/officeDocument/2006/relationships/image" Target="../media/image9.jpeg" /><Relationship Id="rId3" Type="http://schemas.openxmlformats.org/officeDocument/2006/relationships/hyperlink" Target="https://drive.google.com/drive/folders/1y3K1ueVSxgLUSceLLPV6LmOAPI0xeHBT?usp=sharing" TargetMode="External" /><Relationship Id="rId4" Type="http://schemas.openxmlformats.org/officeDocument/2006/relationships/hyperlink" Target="https://drive.google.com/file/d/1oe3w76maVJUPYv1MZR-pGHctVoxaOoxv/view?usp=sharing" TargetMode="External" /><Relationship Id="rId5" Type="http://schemas.openxmlformats.org/officeDocument/2006/relationships/hyperlink" Target="https://docs.google.com/document/d/1VnBRbj085EBDOMN4Eeug6exbE5Z7a51n/edit" TargetMode="External" /><Relationship Id="rId6" Type="http://schemas.openxmlformats.org/officeDocument/2006/relationships/hyperlink" Target="https://docs.google.com/document/d/1RL2Ei4DHbfeXlXw8jEEsiV2TMitBgVGk/edit" TargetMode="External" /><Relationship Id="rId7" Type="http://schemas.openxmlformats.org/officeDocument/2006/relationships/hyperlink" Target="https://docs.google.com/document/d/1v6TG4U-x3G4JFHjAqU2n1ve7exOWIrMd/edit" TargetMode="External" /><Relationship Id="rId8" Type="http://schemas.openxmlformats.org/officeDocument/2006/relationships/hyperlink" Target="https://docs.google.com/document/d/1o1D-71YegmqXcyhXeZY8wZc_-jKABOXB/edit" TargetMode="External" /><Relationship Id="rId9" Type="http://schemas.openxmlformats.org/officeDocument/2006/relationships/hyperlink" Target="https://docs.google.com/document/d/1piD9mF-BCeEksDu_tpp3cgVnjwV_oLiy/edit" TargetMode="Ex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5.jpeg" /><Relationship Id="rId4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37" name="Shape 37"/>
        <p:cNvGrpSpPr/>
        <p:nvPr/>
      </p:nvGrpSpPr>
      <p:grpSpPr>
        <a:xfrm>
          <a:off x="0" y="0"/>
          <a: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2952500" y="1806125"/>
            <a:ext cx="8820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870"/>
              <a:buNone/>
            </a:pPr>
            <a:r>
              <a:rPr lang="es-CL" sz="3370"/>
              <a:t>Baúl de la Convivencia Escolar SIP:</a:t>
            </a:r>
            <a:endParaRPr sz="3370"/>
          </a:p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870"/>
              <a:buNone/>
            </a:pPr>
            <a:r>
              <a:rPr lang="es-CL" sz="3370"/>
              <a:t>Experiencias Ágiles para tiempos difíciles </a:t>
            </a:r>
            <a:endParaRPr sz="3370"/>
          </a:p>
        </p:txBody>
      </p:sp>
      <p:sp>
        <p:nvSpPr>
          <p:cNvPr id="39" name="Google Shape;39;p9"/>
          <p:cNvSpPr txBox="1"/>
          <p:nvPr/>
        </p:nvSpPr>
        <p:spPr>
          <a:xfrm>
            <a:off x="8940600" y="4441275"/>
            <a:ext cx="3251400" cy="12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None/>
            </a:pPr>
            <a:r>
              <a:rPr lang="es-CL" sz="1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Elisa Izquierdo A. </a:t>
            </a:r>
            <a:endParaRPr sz="18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None/>
            </a:pPr>
            <a:r>
              <a:rPr lang="es-CL" sz="1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Coordinadora de Formación</a:t>
            </a:r>
            <a:endParaRPr sz="18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None/>
            </a:pPr>
            <a:r>
              <a:rPr lang="es-CL" sz="1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SIP Red de Colegios</a:t>
            </a:r>
            <a:endParaRPr sz="18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0" name="Google Shape;4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025" y="77650"/>
            <a:ext cx="4043875" cy="8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05" name="Shape 105"/>
        <p:cNvGrpSpPr/>
        <p:nvPr/>
      </p:nvGrpSpPr>
      <p:grpSpPr>
        <a:xfrm>
          <a:off x="0" y="0"/>
          <a:ext cx="0" cy="0"/>
        </a:xfrm>
      </p:grpSpPr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975" y="6029675"/>
            <a:ext cx="3333374" cy="6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1AB2C72-EB08-418F-853D-4ECDF36AD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636" y="1097424"/>
            <a:ext cx="3276751" cy="2443797"/>
          </a:xfrm>
        </p:spPr>
        <p:txBody>
          <a:bodyPr/>
          <a:lstStyle/>
          <a:p>
            <a:r>
              <a:rPr lang="es-ES" sz="4800" b="1" i="1">
                <a:solidFill>
                  <a:schemeClr val="accent2"/>
                </a:solidFill>
              </a:rPr>
              <a:t>Liderazgo en Tiempos de Crisis</a:t>
            </a:r>
            <a:endParaRPr lang="es-CL" sz="4800" b="1" i="1">
              <a:solidFill>
                <a:schemeClr val="accent2"/>
              </a:solidFill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E51C2D8-76EF-4CCC-85B4-E4EBAFE49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7636" y="4797627"/>
            <a:ext cx="6774871" cy="1655762"/>
          </a:xfrm>
        </p:spPr>
        <p:txBody>
          <a:bodyPr/>
          <a:lstStyle/>
          <a:p>
            <a:r>
              <a:rPr lang="es-ES">
                <a:solidFill>
                  <a:schemeClr val="accent2"/>
                </a:solidFill>
              </a:rPr>
              <a:t>Contención – Desempeño – Agilidad</a:t>
            </a:r>
          </a:p>
          <a:p>
            <a:r>
              <a:rPr lang="es-ES">
                <a:solidFill>
                  <a:schemeClr val="accent2"/>
                </a:solidFill>
              </a:rPr>
              <a:t>UDP 2022</a:t>
            </a:r>
            <a:endParaRPr lang="es-CL">
              <a:solidFill>
                <a:schemeClr val="accent2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3B4282-30B0-2DBA-BC97-4D6897E7B4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4"/>
          <a:stretch>
            <a:fillRect/>
          </a:stretch>
        </p:blipFill>
        <p:spPr>
          <a:xfrm>
            <a:off x="8711648" y="516795"/>
            <a:ext cx="2743200" cy="40800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73E74B3-F390-1B31-B294-EEA92BD36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493" y="6006663"/>
            <a:ext cx="3183398" cy="6412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566946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7694D15E-80A6-31EC-D459-A92D151906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49" b="-2"/>
          <a:stretch>
            <a:fillRect/>
          </a:stretch>
        </p:blipFill>
        <p:spPr>
          <a:xfrm>
            <a:off x="4808765" y="10"/>
            <a:ext cx="7383236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6EA23B6-4B44-4D76-87BA-D81CE35ED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CL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EEEAE0B-25B7-437B-B834-B70A93541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CL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4FFDEB-444A-4213-9CA1-CB4F59F6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65125"/>
            <a:ext cx="6179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>
                <a:solidFill>
                  <a:schemeClr val="accent2"/>
                </a:solidFill>
              </a:rPr>
              <a:t>“Estamos a 935 de marzo</a:t>
            </a:r>
            <a:r>
              <a:rPr lang="en-US" b="1" i="1"/>
              <a:t>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C71588-50F6-4AA9-8309-F5A4B3CE1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3" y="2022601"/>
            <a:ext cx="4655602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Con el estallido social y la pandemia se aceleró el proceso de cambio de las organizaciones y con ello cambiaron las responsabilidades del liderazgo.</a:t>
            </a:r>
          </a:p>
          <a:p>
            <a:endParaRPr lang="en-US" sz="2000">
              <a:solidFill>
                <a:schemeClr val="accent2"/>
              </a:solidFill>
            </a:endParaRPr>
          </a:p>
          <a:p>
            <a:pPr lvl="1"/>
            <a:r>
              <a:rPr lang="en-US" sz="2000" err="1">
                <a:solidFill>
                  <a:schemeClr val="accent2"/>
                </a:solidFill>
              </a:rPr>
              <a:t>Contención emocional.</a:t>
            </a:r>
          </a:p>
          <a:p>
            <a:pPr lvl="1"/>
            <a:r>
              <a:rPr lang="en-US" sz="2000" err="1">
                <a:solidFill>
                  <a:schemeClr val="accent2"/>
                </a:solidFill>
              </a:rPr>
              <a:t>Equipos híbridos.</a:t>
            </a:r>
          </a:p>
          <a:p>
            <a:pPr lvl="1"/>
            <a:r>
              <a:rPr lang="en-US" sz="2000" err="1">
                <a:solidFill>
                  <a:schemeClr val="accent2"/>
                </a:solidFill>
              </a:rPr>
              <a:t>Digitalización del trabajo y las relaciones.</a:t>
            </a:r>
          </a:p>
          <a:p>
            <a:pPr lvl="1"/>
            <a:r>
              <a:rPr lang="en-US" sz="2000" err="1">
                <a:solidFill>
                  <a:schemeClr val="accent2"/>
                </a:solidFill>
              </a:rPr>
              <a:t>Entorno inclusivo.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Nueva perspectiva de la seguridad.</a:t>
            </a:r>
          </a:p>
          <a:p>
            <a:pPr marL="457200" lvl="1"/>
            <a:endParaRPr lang="en-US" sz="20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A018D7-DA50-A9D1-AF1B-F93F655E8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6" y="6054609"/>
            <a:ext cx="318848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70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B4B137F-E208-50BE-2902-0872F4B864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" b="-2"/>
          <a:stretch>
            <a:fillRect/>
          </a:stretch>
        </p:blipFill>
        <p:spPr>
          <a:xfrm>
            <a:off x="4808765" y="10"/>
            <a:ext cx="7383236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EA23B6-4B44-4D76-87BA-D81CE35ED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CL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EEAE0B-25B7-437B-B834-B70A93541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CL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0B5B07-7720-F907-A09F-4F96D5DC8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65125"/>
            <a:ext cx="6179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>
                <a:solidFill>
                  <a:schemeClr val="accent2"/>
                </a:solidFill>
              </a:rPr>
              <a:t>“Hibris o la confusion del olimpo”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C3A8D8-E992-02CF-BB6C-2BB727BE2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3" y="2022601"/>
            <a:ext cx="4655602" cy="415436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/>
          </a:p>
          <a:p>
            <a:r>
              <a:rPr lang="en-US" sz="2000" err="1">
                <a:solidFill>
                  <a:schemeClr val="accent2"/>
                </a:solidFill>
              </a:rPr>
              <a:t>Aprender a reconocer y actuar ante el estrés.</a:t>
            </a:r>
          </a:p>
          <a:p>
            <a:r>
              <a:rPr lang="en-US" sz="2000" err="1">
                <a:solidFill>
                  <a:schemeClr val="accent2"/>
                </a:solidFill>
              </a:rPr>
              <a:t>Mantener prácticas de cuidado y fortaleza emocional.</a:t>
            </a:r>
          </a:p>
          <a:p>
            <a:r>
              <a:rPr lang="en-US" sz="2000" err="1">
                <a:solidFill>
                  <a:schemeClr val="accent2"/>
                </a:solidFill>
              </a:rPr>
              <a:t>Asegurar nuevas reglas de convivencia de los equipos.</a:t>
            </a:r>
          </a:p>
          <a:p>
            <a:r>
              <a:rPr lang="en-US" sz="2000" err="1">
                <a:solidFill>
                  <a:schemeClr val="accent2"/>
                </a:solidFill>
              </a:rPr>
              <a:t>Acompañar el duelo.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43DB84-2AF3-5FDF-DBE9-E32B8BCF9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6" y="6054609"/>
            <a:ext cx="318848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3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EFBC60-9314-E20E-572A-91E81C892D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"/>
          <a:stretch>
            <a:fillRect/>
          </a:stretch>
        </p:blipFill>
        <p:spPr>
          <a:xfrm>
            <a:off x="4808765" y="10"/>
            <a:ext cx="7383236" cy="685799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6EA23B6-4B44-4D76-87BA-D81CE35ED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CL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EEEAE0B-25B7-437B-B834-B70A93541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CL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92B1C6-D0DC-66E7-16F8-ED7579CDE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65125"/>
            <a:ext cx="6179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/>
              <a:t>“</a:t>
            </a:r>
            <a:r>
              <a:rPr lang="en-US" b="1" i="1">
                <a:solidFill>
                  <a:schemeClr val="accent2"/>
                </a:solidFill>
              </a:rPr>
              <a:t>Del mundo a la mano al mundo en el índice”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C5B05A-BFC4-9CF9-8FA6-B755D6CB3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3" y="2022601"/>
            <a:ext cx="4655602" cy="415436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/>
          </a:p>
          <a:p>
            <a:pPr marL="514350"/>
            <a:r>
              <a:rPr lang="en-US" sz="2000" err="1">
                <a:solidFill>
                  <a:schemeClr val="accent2"/>
                </a:solidFill>
              </a:rPr>
              <a:t>Guiar el alto desempeño.</a:t>
            </a:r>
          </a:p>
          <a:p>
            <a:pPr marL="514350"/>
            <a:r>
              <a:rPr lang="en-US" sz="2000">
                <a:solidFill>
                  <a:schemeClr val="accent2"/>
                </a:solidFill>
              </a:rPr>
              <a:t>Saber crear </a:t>
            </a:r>
            <a:r>
              <a:rPr lang="en-US" sz="2000" b="1" i="1">
                <a:solidFill>
                  <a:schemeClr val="accent2"/>
                </a:solidFill>
              </a:rPr>
              <a:t>engagement</a:t>
            </a:r>
            <a:r>
              <a:rPr lang="en-US" sz="2000">
                <a:solidFill>
                  <a:schemeClr val="accent2"/>
                </a:solidFill>
              </a:rPr>
              <a:t> en el nuevo escenario laboral.</a:t>
            </a:r>
          </a:p>
          <a:p>
            <a:pPr marL="514350"/>
            <a:r>
              <a:rPr lang="en-US" sz="2000" err="1">
                <a:solidFill>
                  <a:schemeClr val="accent2"/>
                </a:solidFill>
              </a:rPr>
              <a:t>Dirigir equipos diversos.</a:t>
            </a:r>
          </a:p>
          <a:p>
            <a:pPr marL="514350"/>
            <a:r>
              <a:rPr lang="en-US" sz="2000" err="1">
                <a:solidFill>
                  <a:schemeClr val="accent2"/>
                </a:solidFill>
              </a:rPr>
              <a:t>Lograr adherencia a las transformaciones.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B396CCA-D1DE-9314-5301-F62B95016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6" y="6054609"/>
            <a:ext cx="318848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81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6883A0B-D80C-30A6-A499-EBC155534D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1"/>
          <a:stretch>
            <a:fillRect/>
          </a:stretch>
        </p:blipFill>
        <p:spPr>
          <a:xfrm>
            <a:off x="4808765" y="10"/>
            <a:ext cx="7383236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EA23B6-4B44-4D76-87BA-D81CE35ED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CL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EEAE0B-25B7-437B-B834-B70A93541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CL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C0C633-01A2-94B8-1848-FE4B7F9A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65125"/>
            <a:ext cx="6179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>
                <a:solidFill>
                  <a:schemeClr val="accent2"/>
                </a:solidFill>
              </a:rPr>
              <a:t>“Un semestre es un siglo”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9AB097-90E4-FE1F-F85D-B201BE96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3" y="2022601"/>
            <a:ext cx="4655602" cy="415436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/>
          </a:p>
          <a:p>
            <a:r>
              <a:rPr lang="en-US" sz="2000" err="1">
                <a:solidFill>
                  <a:schemeClr val="accent2"/>
                </a:solidFill>
              </a:rPr>
              <a:t>Aprender a trabajar en entornos de crisis y cambios disruptivos.</a:t>
            </a:r>
          </a:p>
          <a:p>
            <a:r>
              <a:rPr lang="en-US" sz="2000" err="1">
                <a:solidFill>
                  <a:schemeClr val="accent2"/>
                </a:solidFill>
              </a:rPr>
              <a:t>Aprender a crear productos y soluciones para problemas urgentes o posibilidades emergentes.</a:t>
            </a:r>
          </a:p>
          <a:p>
            <a:r>
              <a:rPr lang="en-US" sz="2000" err="1">
                <a:solidFill>
                  <a:schemeClr val="accent2"/>
                </a:solidFill>
              </a:rPr>
              <a:t>Trabajar en ciclos cortos con sentido, percepción de avance, colaboración y retrospectiva permanente.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B423FA-4ACE-86FF-0A51-D8175060C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6" y="6054609"/>
            <a:ext cx="318848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51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44" name="Shape 44"/>
        <p:cNvGrpSpPr/>
        <p:nvPr/>
      </p:nvGrpSpPr>
      <p:grpSpPr>
        <a:xfrm>
          <a:off x="0" y="0"/>
          <a: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373400" y="255500"/>
            <a:ext cx="10519500" cy="675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-CL"/>
              <a:t>El contexto:</a:t>
            </a:r>
            <a:endParaRPr/>
          </a:p>
        </p:txBody>
      </p:sp>
      <p:sp>
        <p:nvSpPr>
          <p:cNvPr id="46" name="Google Shape;46;p10"/>
          <p:cNvSpPr txBox="1"/>
          <p:nvPr>
            <p:ph type="body" idx="1"/>
          </p:nvPr>
        </p:nvSpPr>
        <p:spPr>
          <a:xfrm>
            <a:off x="564000" y="1765025"/>
            <a:ext cx="5509200" cy="443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68935" algn="ctr" rtl="0">
              <a:spcBef>
                <a:spcPts val="1000"/>
              </a:spcBef>
              <a:spcAft>
                <a:spcPct val="0"/>
              </a:spcAft>
              <a:buSzTx/>
              <a:buFont typeface="Calibri"/>
              <a:buChar char="★"/>
            </a:pPr>
            <a:r>
              <a:rPr lang="es-CL" sz="2600">
                <a:latin typeface="Calibri"/>
                <a:ea typeface="Calibri"/>
                <a:cs typeface="Calibri"/>
                <a:sym typeface="Calibri"/>
              </a:rPr>
              <a:t>Alto nivel de complejidad a nivel de convivencia.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-CL" sz="260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935" algn="ctr" rtl="0">
              <a:spcBef>
                <a:spcPts val="1000"/>
              </a:spcBef>
              <a:spcAft>
                <a:spcPct val="0"/>
              </a:spcAft>
              <a:buSzTx/>
              <a:buFont typeface="Calibri"/>
              <a:buChar char="★"/>
            </a:pPr>
            <a:r>
              <a:rPr lang="es-CL" sz="2600">
                <a:latin typeface="Calibri"/>
                <a:ea typeface="Calibri"/>
                <a:cs typeface="Calibri"/>
                <a:sym typeface="Calibri"/>
              </a:rPr>
              <a:t>Estudiantes sin hábitos, desbordados emocionalmente y con brechas en su desarrollo socioemocional.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1000"/>
              </a:spcBef>
              <a:spcAft>
                <a:spcPct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935" algn="ctr" rtl="0">
              <a:spcBef>
                <a:spcPts val="1000"/>
              </a:spcBef>
              <a:spcAft>
                <a:spcPct val="0"/>
              </a:spcAft>
              <a:buSzTx/>
              <a:buFont typeface="Calibri"/>
              <a:buChar char="★"/>
            </a:pPr>
            <a:r>
              <a:rPr lang="es-CL" sz="2600">
                <a:latin typeface="Calibri"/>
                <a:ea typeface="Calibri"/>
                <a:cs typeface="Calibri"/>
                <a:sym typeface="Calibri"/>
              </a:rPr>
              <a:t>Retraso significativo en el logro de los aprendizajes.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1000"/>
              </a:spcBef>
              <a:spcAft>
                <a:spcPct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935" algn="ctr" rtl="0">
              <a:spcBef>
                <a:spcPts val="1000"/>
              </a:spcBef>
              <a:spcAft>
                <a:spcPct val="0"/>
              </a:spcAft>
              <a:buSzTx/>
              <a:buFont typeface="Calibri"/>
              <a:buChar char="★"/>
            </a:pPr>
            <a:r>
              <a:rPr lang="es-CL" sz="2600">
                <a:latin typeface="Calibri"/>
                <a:ea typeface="Calibri"/>
                <a:cs typeface="Calibri"/>
                <a:sym typeface="Calibri"/>
              </a:rPr>
              <a:t>Docentes cansados, equipos de formación sobrepasados, apoderados muy críticos.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1000"/>
              </a:spcBef>
              <a:spcAft>
                <a:spcPct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 sz="29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1975" y="1951875"/>
            <a:ext cx="4581225" cy="31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5575" y="255500"/>
            <a:ext cx="3333374" cy="6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52" name="Shape 52"/>
        <p:cNvGrpSpPr/>
        <p:nvPr/>
      </p:nvGrpSpPr>
      <p:grpSpPr>
        <a:xfrm>
          <a:off x="0" y="0"/>
          <a: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373400" y="255500"/>
            <a:ext cx="10519500" cy="675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-CL"/>
              <a:t>El desafío:</a:t>
            </a:r>
            <a:endParaRPr/>
          </a:p>
        </p:txBody>
      </p:sp>
      <p:sp>
        <p:nvSpPr>
          <p:cNvPr id="54" name="Google Shape;54;p11"/>
          <p:cNvSpPr txBox="1"/>
          <p:nvPr>
            <p:ph type="body" idx="1"/>
          </p:nvPr>
        </p:nvSpPr>
        <p:spPr>
          <a:xfrm>
            <a:off x="564000" y="1765025"/>
            <a:ext cx="11064000" cy="43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ctr" rtl="0">
              <a:spcBef>
                <a:spcPts val="1000"/>
              </a:spcBef>
              <a:spcAft>
                <a:spcPct val="0"/>
              </a:spcAft>
              <a:buSzPts val="2600"/>
              <a:buFont typeface="Calibri"/>
              <a:buChar char="★"/>
            </a:pPr>
            <a:r>
              <a:rPr lang="es-CL" sz="2600">
                <a:latin typeface="Calibri"/>
                <a:ea typeface="Calibri"/>
                <a:cs typeface="Calibri"/>
                <a:sym typeface="Calibri"/>
              </a:rPr>
              <a:t>Crear estrategias SIMPLES Y FÁCILES DE IMPLEMENTAR para promover la convivencia entre los estudiantes al interior de la sala de clases a propósito de los desafíos que ha implicado el retorno a la presencialidad.   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-CL" sz="260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ctr" rtl="0">
              <a:spcBef>
                <a:spcPts val="1000"/>
              </a:spcBef>
              <a:spcAft>
                <a:spcPct val="0"/>
              </a:spcAft>
              <a:buSzPts val="2600"/>
              <a:buFont typeface="Calibri"/>
              <a:buChar char="★"/>
            </a:pPr>
            <a:r>
              <a:rPr lang="es-CL" sz="2600">
                <a:latin typeface="Calibri"/>
                <a:ea typeface="Calibri"/>
                <a:cs typeface="Calibri"/>
                <a:sym typeface="Calibri"/>
              </a:rPr>
              <a:t>Los estudiantes expresan la necesidad de abordar estas temáticas de convivencia desde una mirada LÚDICA y centrada en experiencias concretas,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1000"/>
              </a:spcBef>
              <a:spcAft>
                <a:spcPct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1000"/>
              </a:spcBef>
              <a:spcAft>
                <a:spcPct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2750" algn="ctr" rtl="0">
              <a:spcBef>
                <a:spcPts val="1000"/>
              </a:spcBef>
              <a:spcAft>
                <a:spcPct val="0"/>
              </a:spcAft>
              <a:buSzPts val="2900"/>
              <a:buFont typeface="Calibri"/>
              <a:buChar char="★"/>
            </a:pPr>
            <a:r>
              <a:rPr lang="es-CL" sz="2900" b="1">
                <a:latin typeface="Calibri"/>
                <a:ea typeface="Calibri"/>
                <a:cs typeface="Calibri"/>
                <a:sym typeface="Calibri"/>
              </a:rPr>
              <a:t>Salir del “sermón” y entrar en “conexión” con los estudiantes. </a:t>
            </a:r>
            <a:endParaRPr sz="29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5575" y="255500"/>
            <a:ext cx="3333374" cy="6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59" name="Shape 59"/>
        <p:cNvGrpSpPr/>
        <p:nvPr/>
      </p:nvGrpSpPr>
      <p:grpSpPr>
        <a:xfrm>
          <a:off x="0" y="0"/>
          <a: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373400" y="255500"/>
            <a:ext cx="10519500" cy="675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-CL"/>
              <a:t>Los protagonistas</a:t>
            </a:r>
            <a:endParaRPr/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3">
            <a:alphaModFix/>
          </a:blip>
          <a:srcRect b="15"/>
          <a:stretch>
            <a:fillRect/>
          </a:stretch>
        </p:blipFill>
        <p:spPr>
          <a:xfrm>
            <a:off x="661225" y="931100"/>
            <a:ext cx="5820701" cy="580190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2"/>
          <p:cNvSpPr txBox="1"/>
          <p:nvPr/>
        </p:nvSpPr>
        <p:spPr>
          <a:xfrm>
            <a:off x="7320150" y="2567850"/>
            <a:ext cx="4209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CL" sz="2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5 Sesiones Creativas (60 min c/u</a:t>
            </a:r>
            <a:endParaRPr sz="2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2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CL" sz="2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Entre 25 y 30 profesores promedio por sesión</a:t>
            </a:r>
            <a:endParaRPr sz="2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CL" sz="2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(136 en total)</a:t>
            </a:r>
            <a:endParaRPr sz="3700" b="1">
              <a:solidFill>
                <a:srgbClr val="002B8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3700" b="1">
              <a:solidFill>
                <a:srgbClr val="002B8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3" name="Google Shape;6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5575" y="255500"/>
            <a:ext cx="3333374" cy="6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67" name="Shape 67"/>
        <p:cNvGrpSpPr/>
        <p:nvPr/>
      </p:nvGrpSpPr>
      <p:grpSpPr>
        <a:xfrm>
          <a:off x="0" y="0"/>
          <a: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373400" y="255500"/>
            <a:ext cx="10519500" cy="675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-CL"/>
              <a:t>La metodología: Metodología Agile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700" y="1238850"/>
            <a:ext cx="7804449" cy="484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5575" y="255500"/>
            <a:ext cx="3333374" cy="6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74" name="Shape 74"/>
        <p:cNvGrpSpPr/>
        <p:nvPr/>
      </p:nvGrpSpPr>
      <p:grpSpPr>
        <a:xfrm>
          <a:off x="0" y="0"/>
          <a: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73400" y="255500"/>
            <a:ext cx="10519500" cy="675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-CL"/>
              <a:t>La metodología: Metodología Agile</a:t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475" y="1349475"/>
            <a:ext cx="10088426" cy="495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5575" y="255500"/>
            <a:ext cx="3333374" cy="6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81" name="Shape 81"/>
        <p:cNvGrpSpPr/>
        <p:nvPr/>
      </p:nvGrpSpPr>
      <p:grpSpPr>
        <a:xfrm>
          <a:off x="0" y="0"/>
          <a: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73400" y="255500"/>
            <a:ext cx="10519500" cy="675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-CL"/>
              <a:t>El </a:t>
            </a:r>
            <a:r>
              <a:rPr lang="es-CL" u="sng">
                <a:solidFill>
                  <a:schemeClr val="hlink"/>
                </a:solidFill>
                <a:hlinkClick r:id="rId3"/>
              </a:rPr>
              <a:t>Resultado</a:t>
            </a:r>
            <a:r>
              <a:rPr lang="es-CL"/>
              <a:t>:</a:t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3000" y="1139050"/>
            <a:ext cx="4579899" cy="45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1139875" y="2148975"/>
            <a:ext cx="44475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-CL" sz="2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23 sesiones sencillas y fáciles de implementar por los docentes en cualquier minuto de la jornada</a:t>
            </a:r>
            <a:endParaRPr sz="25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5575" y="255500"/>
            <a:ext cx="3333374" cy="6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89" name="Shape 89"/>
        <p:cNvGrpSpPr/>
        <p:nvPr/>
      </p:nvGrpSpPr>
      <p:grpSpPr>
        <a:xfrm>
          <a:off x="0" y="0"/>
          <a: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73400" y="255500"/>
            <a:ext cx="10519500" cy="675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-CL"/>
              <a:t>El </a:t>
            </a:r>
            <a:r>
              <a:rPr lang="es-CL" u="sng">
                <a:solidFill>
                  <a:schemeClr val="hlink"/>
                </a:solidFill>
                <a:hlinkClick r:id="rId3"/>
              </a:rPr>
              <a:t>Resultado</a:t>
            </a:r>
            <a:r>
              <a:rPr lang="es-CL"/>
              <a:t>:</a:t>
            </a:r>
            <a:endParaRPr/>
          </a:p>
        </p:txBody>
      </p:sp>
      <p:graphicFrame>
        <p:nvGraphicFramePr>
          <p:cNvPr id="91" name="Google Shape;91;p16"/>
          <p:cNvGraphicFramePr>
            <a:graphicFrameLocks noGrp="1"/>
          </p:cNvGraphicFramePr>
          <p:nvPr/>
        </p:nvGraphicFramePr>
        <p:xfrm>
          <a:off x="373400" y="1358163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8625"/>
                <a:gridCol w="2190750"/>
                <a:gridCol w="2986550"/>
              </a:tblGrid>
              <a:tr h="257175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N°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Sirve para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Lista de los Deseos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Autoconocimiento - empatía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El avión de la convivencia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Integración - valoración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Entrevista al compañero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Empatía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La bolsa de los elogios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Valoración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/>
                        </a:rPr>
                        <a:t>EL profe pide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Integración - colaboración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/>
                        </a:rPr>
                        <a:t>Banderas tibetanas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Autoconocimiento - educacion en emociones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0"/>
                        </a:rPr>
                        <a:t>Así se construyen rumores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Respeto y convivencia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1"/>
                        </a:rPr>
                        <a:t>El arbol de la buena convivencia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Empatía - educación de emociones - respeto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2"/>
                        </a:rPr>
                        <a:t>Bachillerato de la diversidad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Integración, empatía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3"/>
                        </a:rPr>
                        <a:t>El lazarillo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Integración, confianza, respeto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4"/>
                        </a:rPr>
                        <a:t>Micromomentos positivos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educación emocional, positividad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92" name="Google Shape;92;p16"/>
          <p:cNvGraphicFramePr>
            <a:graphicFrameLocks noGrp="1"/>
          </p:cNvGraphicFramePr>
          <p:nvPr/>
        </p:nvGraphicFramePr>
        <p:xfrm>
          <a:off x="6457350" y="1401038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8625"/>
                <a:gridCol w="2190750"/>
                <a:gridCol w="2743200"/>
              </a:tblGrid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5"/>
                        </a:rPr>
                        <a:t>Escudo de armas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autoconocimiento, empatía, resiliencia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6"/>
                        </a:rPr>
                        <a:t>Parecidos y distintos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autoconocimiento, empatia, integracion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7"/>
                        </a:rPr>
                        <a:t>Las voces del silencio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respeto, orden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8"/>
                        </a:rPr>
                        <a:t>Las reglas de 3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orden, convivencia grupal, respeto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9"/>
                        </a:rPr>
                        <a:t>Rapidos y cuidadosos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colaboración, integración, respeto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0"/>
                        </a:rPr>
                        <a:t>El baúl de los regalos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Valoración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1"/>
                        </a:rPr>
                        <a:t>Minutos de recuperación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Integración, recuperación emocional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2"/>
                        </a:rPr>
                        <a:t>Verdad - Deseo -Mentira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Veracidad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3"/>
                        </a:rPr>
                        <a:t>Este objeto es importante para mi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Autoconocimiento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4"/>
                        </a:rPr>
                        <a:t>Sin repetir y equivocarse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Colaboración, creatividad, respeto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5"/>
                        </a:rPr>
                        <a:t>Qué siga y que siga girando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creatividad, integración, respeto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6"/>
                        </a:rPr>
                        <a:t>El recipiente</a:t>
                      </a:r>
                      <a:endParaRPr sz="1300" b="1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-CL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escuchar, empatía, respeto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93" name="Google Shape;93;p16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705575" y="255500"/>
            <a:ext cx="3333374" cy="6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97" name="Shape 97"/>
        <p:cNvGrpSpPr/>
        <p:nvPr/>
      </p:nvGrpSpPr>
      <p:grpSpPr>
        <a:xfrm>
          <a:off x="0" y="0"/>
          <a: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73400" y="255500"/>
            <a:ext cx="10519500" cy="675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-CL"/>
              <a:t>Los beneficios inmediatos:</a:t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280300" y="1345400"/>
            <a:ext cx="6129000" cy="46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 b="0" i="0" u="none" strike="noStrike" cap="none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457200" lvl="0" indent="-355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Calibri"/>
              <a:buChar char="★"/>
            </a:pPr>
            <a:r>
              <a:rPr lang="es-CL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Esperanza: Docentes esperanzados y más confiados en sus propias capacidades para hacer cambios.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</a:pP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34343"/>
              </a:buClr>
              <a:buSzPts val="2000"/>
              <a:buFont typeface="Calibri"/>
              <a:buChar char="★"/>
            </a:pPr>
            <a:r>
              <a:rPr lang="es-CL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Aprendizaje de nueva metodología: Docentes con capacidad de implementar esta metodología dentro de su sala de clases para otras temáticas.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</a:pP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34343"/>
              </a:buClr>
              <a:buSzPts val="2000"/>
              <a:buFont typeface="Calibri"/>
              <a:buChar char="★"/>
            </a:pPr>
            <a:r>
              <a:rPr lang="es-CL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Capacidades instaladas: Docentes con herramientas concretas para potenciar la convivencia escolar.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</a:pP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34343"/>
              </a:buClr>
              <a:buSzPts val="2000"/>
              <a:buFont typeface="Calibri"/>
              <a:buChar char="★"/>
            </a:pPr>
            <a:r>
              <a:rPr lang="es-CL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¡Aire fresco! Equipos de convivencia con nuevas herramientas para promover entre sus docentes.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</a:pP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rcRect r="-2" b="21"/>
          <a:stretch>
            <a:fillRect/>
          </a:stretch>
        </p:blipFill>
        <p:spPr>
          <a:xfrm>
            <a:off x="6914025" y="1139722"/>
            <a:ext cx="4483401" cy="509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5575" y="255500"/>
            <a:ext cx="3333374" cy="6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3.1.19"/>
  <p:tag name="AS_OS" val="Unix 5.13.0.1031"/>
  <p:tag name="AS_RELEASE_DATE" val="2021.04.14"/>
  <p:tag name="AS_TITLE" val="Aspose.Slides for .NET Standard 2.0"/>
  <p:tag name="AS_VERSION" val="21.4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34" charset="0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itchFamily="34" charset="0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a="http://schemas.openxmlformats.org/drawingml/2006/main" name="1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 pitchFamily="34" charset="0"/>
        <a:cs typeface="Arial" pitchFamily="34" charset="0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 pitchFamily="34" charset="0"/>
        <a:cs typeface="Arial" pitchFamily="34" charset="0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 pitchFamily="34" charset="0"/>
        <a:cs typeface="Arial" pitchFamily="34" charset="0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 pitchFamily="34" charset="0"/>
        <a:cs typeface="Arial" pitchFamily="34" charset="0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Tema de Offic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 pitchFamily="34" charset="0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itchFamily="34" charset="0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54</Paragraphs>
  <Slides>15</Slides>
  <Notes>10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2">
      <vt:lpstr>Arial</vt:lpstr>
      <vt:lpstr>Calibri</vt:lpstr>
      <vt:lpstr>Raleway</vt:lpstr>
      <vt:lpstr>Calibri Light</vt:lpstr>
      <vt:lpstr>Avenir</vt:lpstr>
      <vt:lpstr>Wingdings</vt:lpstr>
      <vt:lpstr>Office Theme</vt:lpstr>
      <vt:lpstr>Baúl de la Convivencia Escolar SIP:
Experiencias Ágiles para tiempos difíciles </vt:lpstr>
      <vt:lpstr>El contexto:</vt:lpstr>
      <vt:lpstr>El desafío:</vt:lpstr>
      <vt:lpstr>Los protagonistas</vt:lpstr>
      <vt:lpstr>La metodología: Metodología Agile</vt:lpstr>
      <vt:lpstr>La metodología: Metodología Agile</vt:lpstr>
      <vt:lpstr>El Resultado:</vt:lpstr>
      <vt:lpstr>El Resultado:</vt:lpstr>
      <vt:lpstr>Los beneficios inmediatos:</vt:lpstr>
      <vt:lpstr>PowerPoint Presentation</vt:lpstr>
      <vt:lpstr>Liderazgo en Tiempos de Crisis</vt:lpstr>
      <vt:lpstr>“Estamos a 935 de marzo”</vt:lpstr>
      <vt:lpstr>“Hibris o la confusion del olimpo”</vt:lpstr>
      <vt:lpstr>“Del mundo a la mano al mundo en el índice”</vt:lpstr>
      <vt:lpstr>“Un semestre es un siglo”</vt:lpstr>
    </vt:vector>
  </TitlesOfParts>
  <LinksUpToDate>0</LinksUpToDate>
  <SharedDoc>0</SharedDoc>
  <HyperlinksChanged>0</HyperlinksChanged>
  <Application>Aspose.Slides for .NET</Application>
  <AppVersion>21.0400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2022-08-01T21:07:18.831</cp:lastPrinted>
  <dcterms:created xsi:type="dcterms:W3CDTF">2022-08-01T21:07:18Z</dcterms:created>
  <dcterms:modified xsi:type="dcterms:W3CDTF">2022-08-01T21:07:22Z</dcterms:modified>
</cp:coreProperties>
</file>