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3" r:id="rId9"/>
    <p:sldId id="262" r:id="rId10"/>
    <p:sldId id="266" r:id="rId11"/>
    <p:sldId id="264" r:id="rId12"/>
    <p:sldId id="265" r:id="rId13"/>
  </p:sldIdLst>
  <p:sldSz cx="12192000" cy="6858000"/>
  <p:notesSz cx="6858000" cy="9144000"/>
  <p:embeddedFontLst>
    <p:embeddedFont>
      <p:font typeface="Montserrat" pitchFamily="2" charset="77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gn6+MukI315AkBWv1xjs+Z5yl5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93"/>
    <p:restoredTop sz="94681"/>
  </p:normalViewPr>
  <p:slideViewPr>
    <p:cSldViewPr snapToGrid="0">
      <p:cViewPr varScale="1">
        <p:scale>
          <a:sx n="85" d="100"/>
          <a:sy n="85" d="100"/>
        </p:scale>
        <p:origin x="184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9460e73391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g39460e73391_0_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Parte Felipe</a:t>
            </a:r>
            <a:endParaRPr/>
          </a:p>
        </p:txBody>
      </p:sp>
      <p:sp>
        <p:nvSpPr>
          <p:cNvPr id="110" name="Google Shape;110;g39460e73391_0_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9460e73391_0_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g39460e73391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31362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9460e73391_0_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g39460e73391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9460e73391_0_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g39460e73391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11686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9460e7339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g39460e733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8efb6a8574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g38efb6a8574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9460e73391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g39460e7339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>
          <a:extLst>
            <a:ext uri="{FF2B5EF4-FFF2-40B4-BE49-F238E27FC236}">
              <a16:creationId xmlns:a16="http://schemas.microsoft.com/office/drawing/2014/main" id="{B8E5A9BA-827E-4F06-3C3C-AA1507654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9460e73391_0_16:notes">
            <a:extLst>
              <a:ext uri="{FF2B5EF4-FFF2-40B4-BE49-F238E27FC236}">
                <a16:creationId xmlns:a16="http://schemas.microsoft.com/office/drawing/2014/main" id="{51F982EA-772C-8605-ECA5-018D7AF68A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g39460e73391_0_16:notes">
            <a:extLst>
              <a:ext uri="{FF2B5EF4-FFF2-40B4-BE49-F238E27FC236}">
                <a16:creationId xmlns:a16="http://schemas.microsoft.com/office/drawing/2014/main" id="{84954D6E-B2E9-8F52-F142-E8F7773FE6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86684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9460e73391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g39460e7339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9460e73391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g39460e73391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9460e73391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g39460e73391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9460e73391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g39460e73391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ior 2">
  <p:cSld name="Interior 2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59"/>
          <p:cNvPicPr preferRelativeResize="0"/>
          <p:nvPr/>
        </p:nvPicPr>
        <p:blipFill rotWithShape="1">
          <a:blip r:embed="rId2">
            <a:alphaModFix/>
          </a:blip>
          <a:srcRect t="-18523" r="64669" b="-1"/>
          <a:stretch/>
        </p:blipFill>
        <p:spPr>
          <a:xfrm>
            <a:off x="634169" y="6020880"/>
            <a:ext cx="985627" cy="503153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59"/>
          <p:cNvSpPr txBox="1">
            <a:spLocks noGrp="1"/>
          </p:cNvSpPr>
          <p:nvPr>
            <p:ph type="title"/>
          </p:nvPr>
        </p:nvSpPr>
        <p:spPr>
          <a:xfrm>
            <a:off x="597618" y="188770"/>
            <a:ext cx="9835769" cy="80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59"/>
          <p:cNvSpPr/>
          <p:nvPr/>
        </p:nvSpPr>
        <p:spPr>
          <a:xfrm>
            <a:off x="2" y="217618"/>
            <a:ext cx="224105" cy="7844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59"/>
          <p:cNvSpPr txBox="1">
            <a:spLocks noGrp="1"/>
          </p:cNvSpPr>
          <p:nvPr>
            <p:ph type="body" idx="1"/>
          </p:nvPr>
        </p:nvSpPr>
        <p:spPr>
          <a:xfrm>
            <a:off x="632885" y="1389063"/>
            <a:ext cx="10794641" cy="4631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5" name="Google Shape;105;p59"/>
          <p:cNvPicPr preferRelativeResize="0"/>
          <p:nvPr/>
        </p:nvPicPr>
        <p:blipFill rotWithShape="1">
          <a:blip r:embed="rId2">
            <a:alphaModFix/>
          </a:blip>
          <a:srcRect t="-18523" r="64669" b="-1"/>
          <a:stretch/>
        </p:blipFill>
        <p:spPr>
          <a:xfrm>
            <a:off x="634169" y="6020880"/>
            <a:ext cx="985627" cy="5031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59"/>
          <p:cNvSpPr/>
          <p:nvPr/>
        </p:nvSpPr>
        <p:spPr>
          <a:xfrm>
            <a:off x="2" y="217618"/>
            <a:ext cx="224105" cy="7844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5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5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5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5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5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7" name="Google Shape;77;p5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5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5" name="Google Shape;85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g39460e73391_0_66"/>
          <p:cNvGrpSpPr/>
          <p:nvPr/>
        </p:nvGrpSpPr>
        <p:grpSpPr>
          <a:xfrm>
            <a:off x="0" y="22407"/>
            <a:ext cx="12632371" cy="6423659"/>
            <a:chOff x="0" y="4606"/>
            <a:chExt cx="12632371" cy="6423659"/>
          </a:xfrm>
        </p:grpSpPr>
        <p:pic>
          <p:nvPicPr>
            <p:cNvPr id="113" name="Google Shape;113;g39460e73391_0_66" descr="Personas sentadas en una mesa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 t="7898" b="29761"/>
            <a:stretch/>
          </p:blipFill>
          <p:spPr>
            <a:xfrm>
              <a:off x="0" y="4606"/>
              <a:ext cx="12200328" cy="50703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Google Shape;114;g39460e73391_0_66"/>
            <p:cNvSpPr/>
            <p:nvPr/>
          </p:nvSpPr>
          <p:spPr>
            <a:xfrm rot="248980">
              <a:off x="2828040" y="4248769"/>
              <a:ext cx="9750963" cy="182909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5" name="Google Shape;115;g39460e73391_0_66"/>
          <p:cNvSpPr/>
          <p:nvPr/>
        </p:nvSpPr>
        <p:spPr>
          <a:xfrm>
            <a:off x="0" y="-21639"/>
            <a:ext cx="2926200" cy="6851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17500" dist="38100" sx="106000" sy="106000" algn="l" rotWithShape="0">
              <a:srgbClr val="000000">
                <a:alpha val="2078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g39460e73391_0_66" descr="Imagen que contiene alimentos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8148" y="678366"/>
            <a:ext cx="2381633" cy="1094623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39460e73391_0_66"/>
          <p:cNvSpPr txBox="1"/>
          <p:nvPr/>
        </p:nvSpPr>
        <p:spPr>
          <a:xfrm>
            <a:off x="3141274" y="4836068"/>
            <a:ext cx="101577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 b="1" dirty="0">
                <a:solidFill>
                  <a:srgbClr val="27588C"/>
                </a:solidFill>
                <a:latin typeface="Montserrat"/>
                <a:ea typeface="Montserrat"/>
                <a:cs typeface="Montserrat"/>
                <a:sym typeface="Montserrat"/>
              </a:rPr>
              <a:t>Jefes de UTP en Chile: </a:t>
            </a:r>
            <a:endParaRPr sz="2800" b="1" dirty="0">
              <a:solidFill>
                <a:srgbClr val="2758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 b="1" dirty="0">
                <a:solidFill>
                  <a:srgbClr val="27588C"/>
                </a:solidFill>
                <a:latin typeface="Montserrat"/>
                <a:ea typeface="Montserrat"/>
                <a:cs typeface="Montserrat"/>
                <a:sym typeface="Montserrat"/>
              </a:rPr>
              <a:t>¿En qué están y hacia dónde van?</a:t>
            </a:r>
            <a:endParaRPr sz="2800" b="1" dirty="0">
              <a:solidFill>
                <a:srgbClr val="2758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2758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 b="1" dirty="0">
                <a:solidFill>
                  <a:srgbClr val="27588C"/>
                </a:solidFill>
                <a:latin typeface="Montserrat"/>
                <a:ea typeface="Montserrat"/>
                <a:cs typeface="Montserrat"/>
                <a:sym typeface="Montserrat"/>
              </a:rPr>
              <a:t>Felipe Aravena - Monserrat Mercado</a:t>
            </a:r>
            <a:endParaRPr sz="2800" b="1" dirty="0">
              <a:solidFill>
                <a:srgbClr val="27588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8" name="Google Shape;118;g39460e73391_0_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8150" y="4650598"/>
            <a:ext cx="2187151" cy="218715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9460e73391_0_48"/>
          <p:cNvSpPr/>
          <p:nvPr/>
        </p:nvSpPr>
        <p:spPr>
          <a:xfrm>
            <a:off x="2438403" y="5214261"/>
            <a:ext cx="9642900" cy="15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es-CL" sz="1867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SEGUNDO BLOQUE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es-CL" sz="1867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“VISIÓN DE APRENDIZAJE PROFUNDO: UN  MARCO PROPICIO PARA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es-CL" sz="1867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POTENCIAR LA EXPERIENCIA EDUCATIVA DE LOS ESTUDIANTES”</a:t>
            </a:r>
            <a:endParaRPr sz="1867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 dirty="0">
              <a:solidFill>
                <a:srgbClr val="27588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39460e73391_0_48"/>
          <p:cNvSpPr txBox="1"/>
          <p:nvPr/>
        </p:nvSpPr>
        <p:spPr>
          <a:xfrm>
            <a:off x="3608438" y="6207638"/>
            <a:ext cx="725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LIDERES EDUCATIVOS PUCV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g39460e73391_0_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86780" y="5517024"/>
            <a:ext cx="1696669" cy="9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39460e73391_0_48"/>
          <p:cNvSpPr/>
          <p:nvPr/>
        </p:nvSpPr>
        <p:spPr>
          <a:xfrm>
            <a:off x="579150" y="222300"/>
            <a:ext cx="11033700" cy="3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r>
              <a:rPr lang="es-CL" sz="3600" b="1" i="0" u="none" strike="noStrike" cap="none" dirty="0">
                <a:solidFill>
                  <a:srgbClr val="51515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Uso de datos y Diagnóstico Integral de Aprendizajes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endParaRPr lang="es-CL" sz="2667" b="0" i="0" u="none" strike="noStrike" cap="none" dirty="0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endParaRPr lang="es-CL" sz="2667" b="0" i="0" u="none" strike="noStrike" cap="none" dirty="0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endParaRPr sz="1100" b="0" i="0" u="none" strike="noStrike" cap="none" dirty="0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s-ES" altLang="es-CL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s-CL" altLang="es-CL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</a:pPr>
            <a:endParaRPr sz="2667" b="0" i="0" u="none" strike="noStrike" cap="none" dirty="0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endParaRPr sz="2667" b="0" i="0" u="none" strike="noStrike" cap="none" dirty="0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597" marR="0" lvl="0" indent="0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endParaRPr sz="2667" b="0" i="0" u="none" strike="noStrike" cap="none" dirty="0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597" marR="0" lvl="0" indent="0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endParaRPr sz="2667" b="1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39460e73391_0_48"/>
          <p:cNvSpPr/>
          <p:nvPr/>
        </p:nvSpPr>
        <p:spPr>
          <a:xfrm>
            <a:off x="-18944" y="-18050"/>
            <a:ext cx="439200" cy="6858000"/>
          </a:xfrm>
          <a:prstGeom prst="rect">
            <a:avLst/>
          </a:prstGeom>
          <a:solidFill>
            <a:srgbClr val="2138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664A385-8584-4CCD-B4A9-7FB8BBD553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674"/>
          <a:stretch/>
        </p:blipFill>
        <p:spPr>
          <a:xfrm>
            <a:off x="490503" y="1270936"/>
            <a:ext cx="5919262" cy="477269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8C0ABAD-1DD1-4804-863B-CCFEF076DCD8}"/>
              </a:ext>
            </a:extLst>
          </p:cNvPr>
          <p:cNvSpPr txBox="1"/>
          <p:nvPr/>
        </p:nvSpPr>
        <p:spPr>
          <a:xfrm>
            <a:off x="1325661" y="6122894"/>
            <a:ext cx="430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 err="1"/>
              <a:t>Zoro.B</a:t>
            </a:r>
            <a:r>
              <a:rPr lang="es-CL" sz="900" dirty="0"/>
              <a:t> (julio 2024). Dialogo basado en datos: una forma de crear sentido compartido. Práctica de Liderazgo.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81DDA20-8F27-4120-8E05-BD1F80B077BC}"/>
              </a:ext>
            </a:extLst>
          </p:cNvPr>
          <p:cNvSpPr txBox="1"/>
          <p:nvPr/>
        </p:nvSpPr>
        <p:spPr>
          <a:xfrm>
            <a:off x="7095072" y="2706583"/>
            <a:ext cx="430092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"Los datos se transformen en diálogo y el diálogo en acción pedagógica.”</a:t>
            </a:r>
          </a:p>
          <a:p>
            <a:endParaRPr lang="es-CL" sz="900" dirty="0"/>
          </a:p>
        </p:txBody>
      </p:sp>
    </p:spTree>
    <p:extLst>
      <p:ext uri="{BB962C8B-B14F-4D97-AF65-F5344CB8AC3E}">
        <p14:creationId xmlns:p14="http://schemas.microsoft.com/office/powerpoint/2010/main" val="686565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9460e73391_0_48"/>
          <p:cNvSpPr/>
          <p:nvPr/>
        </p:nvSpPr>
        <p:spPr>
          <a:xfrm>
            <a:off x="2438403" y="5214261"/>
            <a:ext cx="9642900" cy="15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es-CL"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SEGUNDO BLOQUE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es-CL"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“VISIÓN DE APRENDIZAJE PROFUNDO: UN  MARCO PROPICIO PARA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es-CL"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POTENCIAR LA EXPERIENCIA EDUCATIVA DE LOS ESTUDIANTES”</a:t>
            </a:r>
            <a:endParaRPr sz="18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27588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39460e73391_0_48"/>
          <p:cNvSpPr txBox="1"/>
          <p:nvPr/>
        </p:nvSpPr>
        <p:spPr>
          <a:xfrm>
            <a:off x="3608438" y="6207638"/>
            <a:ext cx="725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LIDERES EDUCATIVOS PUCV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g39460e73391_0_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86780" y="5517024"/>
            <a:ext cx="1696669" cy="9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39460e73391_0_48"/>
          <p:cNvSpPr/>
          <p:nvPr/>
        </p:nvSpPr>
        <p:spPr>
          <a:xfrm>
            <a:off x="579150" y="222300"/>
            <a:ext cx="11033700" cy="3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r>
              <a:rPr lang="es-CL" sz="3600" b="1" i="0" u="none" strike="noStrike" cap="none" dirty="0">
                <a:solidFill>
                  <a:srgbClr val="51515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Preocupaciones y Desafíos desde mi rol de UTP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endParaRPr lang="es-CL" sz="2667" b="0" i="0" u="none" strike="noStrike" cap="none" dirty="0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endParaRPr sz="2667" b="0" i="0" u="none" strike="noStrike" cap="none" dirty="0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s-CL" altLang="es-CL" sz="1800" dirty="0">
                <a:solidFill>
                  <a:schemeClr val="tx1"/>
                </a:solidFill>
                <a:latin typeface="Arial" panose="020B0604020202020204" pitchFamily="34" charset="0"/>
              </a:rPr>
              <a:t>Sobrecarga administrativa que muchas veces tensiona el foco pedagógico.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endParaRPr lang="es-CL" altLang="es-CL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s-CL" altLang="es-CL" sz="1800" dirty="0">
                <a:solidFill>
                  <a:schemeClr val="tx1"/>
                </a:solidFill>
                <a:latin typeface="Arial" panose="020B0604020202020204" pitchFamily="34" charset="0"/>
              </a:rPr>
              <a:t>Resistencias docentes frente a procesos de cambio.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endParaRPr lang="es-CL" altLang="es-CL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s-CL" altLang="es-CL" sz="1800" dirty="0">
                <a:solidFill>
                  <a:schemeClr val="tx1"/>
                </a:solidFill>
                <a:latin typeface="Arial" panose="020B0604020202020204" pitchFamily="34" charset="0"/>
              </a:rPr>
              <a:t>Falta de tiempos protegidos para acompañamiento profundo y análisis pedagógico.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endParaRPr lang="es-CL" altLang="es-CL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s-CL" altLang="es-CL" sz="1800" dirty="0">
                <a:solidFill>
                  <a:schemeClr val="tx1"/>
                </a:solidFill>
                <a:latin typeface="Arial" panose="020B0604020202020204" pitchFamily="34" charset="0"/>
              </a:rPr>
              <a:t>Insuficiencia de apoyos especializados que dificulta abordar integralmente las necesidades de los estudiantes.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endParaRPr lang="es-CL" altLang="es-CL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s-CL" altLang="es-CL" sz="1800" dirty="0">
                <a:solidFill>
                  <a:schemeClr val="tx1"/>
                </a:solidFill>
                <a:latin typeface="Arial" panose="020B0604020202020204" pitchFamily="34" charset="0"/>
              </a:rPr>
              <a:t>Multiplicidad de tareas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endParaRPr lang="es-CL" altLang="es-CL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</a:pPr>
            <a:endParaRPr sz="2667" b="0" i="0" u="none" strike="noStrike" cap="none" dirty="0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endParaRPr sz="2667" b="0" i="0" u="none" strike="noStrike" cap="none" dirty="0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597" marR="0" lvl="0" indent="0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endParaRPr sz="2667" b="0" i="0" u="none" strike="noStrike" cap="none" dirty="0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597" marR="0" lvl="0" indent="0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endParaRPr sz="2667" b="1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39460e73391_0_48"/>
          <p:cNvSpPr/>
          <p:nvPr/>
        </p:nvSpPr>
        <p:spPr>
          <a:xfrm>
            <a:off x="-18944" y="-18050"/>
            <a:ext cx="439200" cy="6858000"/>
          </a:xfrm>
          <a:prstGeom prst="rect">
            <a:avLst/>
          </a:prstGeom>
          <a:solidFill>
            <a:srgbClr val="2138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9460e73391_0_48"/>
          <p:cNvSpPr/>
          <p:nvPr/>
        </p:nvSpPr>
        <p:spPr>
          <a:xfrm>
            <a:off x="2438403" y="5214261"/>
            <a:ext cx="9642900" cy="15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es-CL"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SEGUNDO BLOQUE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es-CL"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“VISIÓN DE APRENDIZAJE PROFUNDO: UN  MARCO PROPICIO PARA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es-CL"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POTENCIAR LA EXPERIENCIA EDUCATIVA DE LOS ESTUDIANTES”</a:t>
            </a:r>
            <a:endParaRPr sz="18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27588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39460e73391_0_48"/>
          <p:cNvSpPr txBox="1"/>
          <p:nvPr/>
        </p:nvSpPr>
        <p:spPr>
          <a:xfrm>
            <a:off x="3608438" y="6207638"/>
            <a:ext cx="725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LIDERES EDUCATIVOS PUCV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g39460e73391_0_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86780" y="5517024"/>
            <a:ext cx="1696669" cy="9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39460e73391_0_48"/>
          <p:cNvSpPr/>
          <p:nvPr/>
        </p:nvSpPr>
        <p:spPr>
          <a:xfrm>
            <a:off x="579150" y="222300"/>
            <a:ext cx="11033700" cy="3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r>
              <a:rPr lang="es-CL" sz="3600" b="1" i="0" u="none" strike="noStrike" cap="none" dirty="0">
                <a:solidFill>
                  <a:srgbClr val="51515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Proyecciones desde </a:t>
            </a:r>
            <a:r>
              <a:rPr lang="es-CL" sz="3600" b="1" dirty="0">
                <a:solidFill>
                  <a:srgbClr val="51515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s-CL" sz="3600" b="1" i="0" u="none" strike="noStrike" cap="none" dirty="0">
                <a:solidFill>
                  <a:srgbClr val="51515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rol de UTP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endParaRPr lang="es-CL" sz="2667" b="0" i="0" u="none" strike="noStrike" cap="none" dirty="0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endParaRPr lang="es-CL" sz="2667" b="0" i="0" u="none" strike="noStrike" cap="none" dirty="0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s-CL" altLang="es-CL" sz="1800" dirty="0">
                <a:solidFill>
                  <a:schemeClr val="tx1"/>
                </a:solidFill>
                <a:latin typeface="Arial" panose="020B0604020202020204" pitchFamily="34" charset="0"/>
              </a:rPr>
              <a:t>Fortalecer el trabajo colaborativo: Equipos de Aula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endParaRPr lang="es-CL" altLang="es-CL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s-CL" altLang="es-CL" sz="1800" dirty="0">
                <a:solidFill>
                  <a:schemeClr val="tx1"/>
                </a:solidFill>
                <a:latin typeface="Arial" panose="020B0604020202020204" pitchFamily="34" charset="0"/>
              </a:rPr>
              <a:t>Rol del Asistente de Aula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endParaRPr lang="es-CL" altLang="es-CL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s-CL" altLang="es-CL" sz="1800" dirty="0">
                <a:solidFill>
                  <a:schemeClr val="tx1"/>
                </a:solidFill>
                <a:latin typeface="Arial" panose="020B0604020202020204" pitchFamily="34" charset="0"/>
              </a:rPr>
              <a:t>Proceso de Retroalimentación (participación activa del estudiante en su proceso educativo)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endParaRPr lang="es-CL" altLang="es-CL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s-CL" altLang="es-CL" sz="1800" dirty="0">
                <a:solidFill>
                  <a:schemeClr val="tx1"/>
                </a:solidFill>
                <a:latin typeface="Arial" panose="020B0604020202020204" pitchFamily="34" charset="0"/>
              </a:rPr>
              <a:t>Consolidar las Comunidades de Aprendizaje Profesional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endParaRPr lang="es-CL" altLang="es-CL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endParaRPr lang="es-CL" altLang="es-CL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s-CL" altLang="es-CL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</a:pPr>
            <a:endParaRPr sz="2667" b="0" i="0" u="none" strike="noStrike" cap="none" dirty="0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endParaRPr sz="2667" b="0" i="0" u="none" strike="noStrike" cap="none" dirty="0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597" marR="0" lvl="0" indent="0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endParaRPr sz="2667" b="0" i="0" u="none" strike="noStrike" cap="none" dirty="0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597" marR="0" lvl="0" indent="0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endParaRPr sz="2667" b="1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39460e73391_0_48"/>
          <p:cNvSpPr/>
          <p:nvPr/>
        </p:nvSpPr>
        <p:spPr>
          <a:xfrm>
            <a:off x="-18944" y="-18050"/>
            <a:ext cx="439200" cy="6858000"/>
          </a:xfrm>
          <a:prstGeom prst="rect">
            <a:avLst/>
          </a:prstGeom>
          <a:solidFill>
            <a:srgbClr val="2138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4295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9460e73391_0_0"/>
          <p:cNvSpPr/>
          <p:nvPr/>
        </p:nvSpPr>
        <p:spPr>
          <a:xfrm>
            <a:off x="2438403" y="5214261"/>
            <a:ext cx="9642900" cy="15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es-CL"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SEGUNDO BLOQUE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es-CL"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“VISIÓN DE APRENDIZAJE PROFUNDO: UN  MARCO PROPICIO PARA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es-CL"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POTENCIAR LA EXPERIENCIA EDUCATIVA DE LOS ESTUDIANTES”</a:t>
            </a:r>
            <a:endParaRPr sz="18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27588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39460e73391_0_0"/>
          <p:cNvSpPr txBox="1"/>
          <p:nvPr/>
        </p:nvSpPr>
        <p:spPr>
          <a:xfrm>
            <a:off x="3608438" y="6207638"/>
            <a:ext cx="725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LIDERES EDUCATIVOS PUCV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g39460e73391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86780" y="5517024"/>
            <a:ext cx="1696669" cy="9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39460e73391_0_0"/>
          <p:cNvSpPr/>
          <p:nvPr/>
        </p:nvSpPr>
        <p:spPr>
          <a:xfrm>
            <a:off x="640925" y="308925"/>
            <a:ext cx="11033700" cy="44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r>
              <a:rPr lang="es-CL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UTP: Figura chilensis</a:t>
            </a:r>
            <a:endParaRPr sz="3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r>
              <a:rPr lang="es-CL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pieza clave en términos de liderazgo pedagógico refiere al rol de los jefes de unidad técnica pedagógica (UTP), siendo un cargo idiosincrático del sistema escolar chileno (</a:t>
            </a:r>
            <a:r>
              <a:rPr lang="es-CL" sz="3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Flessa</a:t>
            </a:r>
            <a:r>
              <a:rPr lang="es-CL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2014). 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r>
              <a:rPr lang="es-CL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 porque comparte la responsabilidad, junto a los directores, de gestionar y liderar los procesos de enseñanza y aprendizaje al interior de los establecimientos, incluso en muchas ocasiones teniendo más influencia que los propios directores (Aravena et al 2019; Rodríguez, y </a:t>
            </a:r>
            <a:r>
              <a:rPr lang="es-CL" sz="3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Gairín</a:t>
            </a:r>
            <a:r>
              <a:rPr lang="es-CL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2017; Sepúlveda y Aparicio, 2019; </a:t>
            </a:r>
            <a:r>
              <a:rPr lang="es-CL" sz="3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Yañez</a:t>
            </a:r>
            <a:r>
              <a:rPr lang="es-CL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Rivero, 2020).</a:t>
            </a:r>
            <a:endParaRPr sz="3000" i="0" u="none" strike="noStrike" cap="none" dirty="0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</a:pPr>
            <a:endParaRPr sz="2667" b="0" i="0" u="none" strike="noStrike" cap="none" dirty="0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endParaRPr sz="2667" b="0" i="0" u="none" strike="noStrike" cap="none" dirty="0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597" marR="0" lvl="0" indent="0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endParaRPr sz="2667" b="0" i="0" u="none" strike="noStrike" cap="none" dirty="0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597" marR="0" lvl="0" indent="0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endParaRPr sz="2667" b="1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39460e73391_0_0"/>
          <p:cNvSpPr/>
          <p:nvPr/>
        </p:nvSpPr>
        <p:spPr>
          <a:xfrm>
            <a:off x="-18944" y="-18050"/>
            <a:ext cx="439200" cy="6858000"/>
          </a:xfrm>
          <a:prstGeom prst="rect">
            <a:avLst/>
          </a:prstGeom>
          <a:solidFill>
            <a:srgbClr val="2138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8efb6a8574_0_36"/>
          <p:cNvSpPr/>
          <p:nvPr/>
        </p:nvSpPr>
        <p:spPr>
          <a:xfrm>
            <a:off x="2438403" y="5214261"/>
            <a:ext cx="9642900" cy="15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es-CL"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SEGUNDO BLOQUE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es-CL"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“VISIÓN DE APRENDIZAJE PROFUNDO: UN  MARCO PROPICIO PARA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es-CL"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POTENCIAR LA EXPERIENCIA EDUCATIVA DE LOS ESTUDIANTES”</a:t>
            </a:r>
            <a:endParaRPr sz="18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27588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38efb6a8574_0_36"/>
          <p:cNvSpPr txBox="1"/>
          <p:nvPr/>
        </p:nvSpPr>
        <p:spPr>
          <a:xfrm>
            <a:off x="3608438" y="6207638"/>
            <a:ext cx="725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LIDERES EDUCATIVOS PUCV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g38efb6a8574_0_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86780" y="5517024"/>
            <a:ext cx="1696669" cy="9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38efb6a8574_0_36"/>
          <p:cNvSpPr/>
          <p:nvPr/>
        </p:nvSpPr>
        <p:spPr>
          <a:xfrm>
            <a:off x="-18944" y="-18050"/>
            <a:ext cx="439200" cy="6858000"/>
          </a:xfrm>
          <a:prstGeom prst="rect">
            <a:avLst/>
          </a:prstGeom>
          <a:solidFill>
            <a:srgbClr val="2138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g38efb6a8574_0_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0524" y="2698312"/>
            <a:ext cx="6770561" cy="338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g38efb6a8574_0_36"/>
          <p:cNvSpPr txBox="1"/>
          <p:nvPr/>
        </p:nvSpPr>
        <p:spPr>
          <a:xfrm>
            <a:off x="3620525" y="543700"/>
            <a:ext cx="7500600" cy="11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Estructura bicéfala del liderazgo pedagógico entre Directores y UTP (Aravena y Quiroga, 2018)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9460e73391_0_8"/>
          <p:cNvSpPr txBox="1"/>
          <p:nvPr/>
        </p:nvSpPr>
        <p:spPr>
          <a:xfrm>
            <a:off x="3608438" y="6207638"/>
            <a:ext cx="725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LIDERES EDUCATIVOS PUCV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g39460e73391_0_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86780" y="5517024"/>
            <a:ext cx="1696669" cy="9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39460e73391_0_8"/>
          <p:cNvSpPr/>
          <p:nvPr/>
        </p:nvSpPr>
        <p:spPr>
          <a:xfrm>
            <a:off x="579150" y="446100"/>
            <a:ext cx="11033700" cy="3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r>
              <a:rPr lang="es-CL" sz="2400" b="1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Política y marco normativo de los </a:t>
            </a:r>
            <a:r>
              <a:rPr lang="es-CL" sz="2400" b="1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UTPs</a:t>
            </a:r>
            <a:endParaRPr sz="2400" b="1"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r>
              <a:rPr lang="es-CL" sz="18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El cargo de jefe de UTP fue creado en dictadura durante la época de los 80s en medio del proceso de municipalización de la educación pública (</a:t>
            </a:r>
            <a:r>
              <a:rPr lang="es-CL" sz="1800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Nuñez</a:t>
            </a:r>
            <a:r>
              <a:rPr lang="es-CL" sz="18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Weinstein y Muñoz, 2010).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r>
              <a:rPr lang="es-C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acuerdo con la Ley de Calidad y Equidad de la Educación (Ley 20.501) promulgada en 2011, las y los directores poseen la atribución de designar y remover a sus </a:t>
            </a:r>
            <a:r>
              <a:rPr lang="es-C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UTPs</a:t>
            </a:r>
            <a:r>
              <a:rPr lang="es-C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con la aprobación de su sostenedor.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cuanto a su selección, no existe un proceso formal ni concurso público definido por la política pública. Por lo que en su nombramiento se suele cuestionar su asunción (Quiroga y Aravena, 2017). 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CL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Tampoco existen marcos de liderazgo focalizados exclusivamente en los </a:t>
            </a:r>
            <a:r>
              <a:rPr lang="es-C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UTPs</a:t>
            </a:r>
            <a:r>
              <a:rPr lang="es-C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No obstante, en los Estándares Indicativos de Desempeño (2021) y MBDLE (2015) se observan ciertas responsabilidades, funciones, tareas y prácticas atribuidas explícitamente al equipo técnico-pedagógico. En los marcos normativos se evidencia coherencia e incluso superposición de prácticas que podrían ser conectadas con la expectativa de la labor de los UTP en Chile.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</a:pPr>
            <a:endParaRPr sz="2667" dirty="0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endParaRPr sz="2667" b="0" i="0" u="none" strike="noStrike" cap="none" dirty="0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597" marR="0" lvl="0" indent="0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endParaRPr sz="2667" b="0" i="0" u="none" strike="noStrike" cap="none" dirty="0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597" marR="0" lvl="0" indent="0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endParaRPr sz="2667" b="1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39460e73391_0_8"/>
          <p:cNvSpPr/>
          <p:nvPr/>
        </p:nvSpPr>
        <p:spPr>
          <a:xfrm>
            <a:off x="-18944" y="-18050"/>
            <a:ext cx="439200" cy="6858000"/>
          </a:xfrm>
          <a:prstGeom prst="rect">
            <a:avLst/>
          </a:prstGeom>
          <a:solidFill>
            <a:srgbClr val="2138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>
          <a:extLst>
            <a:ext uri="{FF2B5EF4-FFF2-40B4-BE49-F238E27FC236}">
              <a16:creationId xmlns:a16="http://schemas.microsoft.com/office/drawing/2014/main" id="{EE4DB73E-2536-C968-2EAC-D7C6AFA00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9460e73391_0_16">
            <a:extLst>
              <a:ext uri="{FF2B5EF4-FFF2-40B4-BE49-F238E27FC236}">
                <a16:creationId xmlns:a16="http://schemas.microsoft.com/office/drawing/2014/main" id="{CABA7710-9F09-95A1-1A02-94D657A6AC96}"/>
              </a:ext>
            </a:extLst>
          </p:cNvPr>
          <p:cNvSpPr txBox="1"/>
          <p:nvPr/>
        </p:nvSpPr>
        <p:spPr>
          <a:xfrm>
            <a:off x="3608438" y="6207638"/>
            <a:ext cx="725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LIDERES EDUCATIVOS PUCV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g39460e73391_0_16">
            <a:extLst>
              <a:ext uri="{FF2B5EF4-FFF2-40B4-BE49-F238E27FC236}">
                <a16:creationId xmlns:a16="http://schemas.microsoft.com/office/drawing/2014/main" id="{A28A006C-ACBA-BF6C-215F-B7454F6DD1B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86780" y="5517024"/>
            <a:ext cx="1696669" cy="9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39460e73391_0_16">
            <a:extLst>
              <a:ext uri="{FF2B5EF4-FFF2-40B4-BE49-F238E27FC236}">
                <a16:creationId xmlns:a16="http://schemas.microsoft.com/office/drawing/2014/main" id="{4075F6A0-B31C-FEA8-EE46-9A27F495D5EE}"/>
              </a:ext>
            </a:extLst>
          </p:cNvPr>
          <p:cNvSpPr/>
          <p:nvPr/>
        </p:nvSpPr>
        <p:spPr>
          <a:xfrm>
            <a:off x="-18944" y="-18050"/>
            <a:ext cx="439200" cy="6858000"/>
          </a:xfrm>
          <a:prstGeom prst="rect">
            <a:avLst/>
          </a:prstGeom>
          <a:solidFill>
            <a:srgbClr val="2138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2A9CE91-FDD4-EE6B-E617-B6C6AD97FE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079" y="1016169"/>
            <a:ext cx="5861085" cy="496249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6AAA88A-C874-1D40-F7AB-FAB2293491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8598" y="1993867"/>
            <a:ext cx="5784851" cy="22352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D370B56-6759-0A7B-A2FC-20784F4E50AD}"/>
              </a:ext>
            </a:extLst>
          </p:cNvPr>
          <p:cNvSpPr txBox="1"/>
          <p:nvPr/>
        </p:nvSpPr>
        <p:spPr>
          <a:xfrm>
            <a:off x="1630194" y="593903"/>
            <a:ext cx="4931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accent1">
                    <a:lumMod val="75000"/>
                  </a:schemeClr>
                </a:solidFill>
              </a:rPr>
              <a:t>MDBLE (2015)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7DD87EA-132F-0080-FD71-057A302AF14D}"/>
              </a:ext>
            </a:extLst>
          </p:cNvPr>
          <p:cNvSpPr txBox="1"/>
          <p:nvPr/>
        </p:nvSpPr>
        <p:spPr>
          <a:xfrm>
            <a:off x="7458437" y="1686090"/>
            <a:ext cx="4931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rgbClr val="EB5597"/>
                </a:solidFill>
              </a:rPr>
              <a:t>EID (2021)</a:t>
            </a:r>
          </a:p>
        </p:txBody>
      </p:sp>
    </p:spTree>
    <p:extLst>
      <p:ext uri="{BB962C8B-B14F-4D97-AF65-F5344CB8AC3E}">
        <p14:creationId xmlns:p14="http://schemas.microsoft.com/office/powerpoint/2010/main" val="2798506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9460e73391_0_16"/>
          <p:cNvSpPr/>
          <p:nvPr/>
        </p:nvSpPr>
        <p:spPr>
          <a:xfrm>
            <a:off x="2438403" y="5214261"/>
            <a:ext cx="9642900" cy="15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es-CL"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SEGUNDO BLOQUE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es-CL"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“VISIÓN DE APRENDIZAJE PROFUNDO: UN  MARCO PROPICIO PARA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es-CL"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POTENCIAR LA EXPERIENCIA EDUCATIVA DE LOS ESTUDIANTES”</a:t>
            </a:r>
            <a:endParaRPr sz="18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27588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39460e73391_0_16"/>
          <p:cNvSpPr txBox="1"/>
          <p:nvPr/>
        </p:nvSpPr>
        <p:spPr>
          <a:xfrm>
            <a:off x="3608438" y="6207638"/>
            <a:ext cx="725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LIDERES EDUCATIVOS PUCV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g39460e73391_0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86780" y="5517024"/>
            <a:ext cx="1696669" cy="9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39460e73391_0_16"/>
          <p:cNvSpPr/>
          <p:nvPr/>
        </p:nvSpPr>
        <p:spPr>
          <a:xfrm>
            <a:off x="-18944" y="-18050"/>
            <a:ext cx="439200" cy="6858000"/>
          </a:xfrm>
          <a:prstGeom prst="rect">
            <a:avLst/>
          </a:prstGeom>
          <a:solidFill>
            <a:srgbClr val="2138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39460e73391_0_16"/>
          <p:cNvSpPr txBox="1"/>
          <p:nvPr/>
        </p:nvSpPr>
        <p:spPr>
          <a:xfrm>
            <a:off x="1198600" y="686350"/>
            <a:ext cx="10095600" cy="54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Problemas del rol UTP (Aravena, 2025 en Weinstein y Muñoz, 2025)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s-C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 difuso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s-C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Sobrecarga laboral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s-C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Oferta de desarrollo profesional genérica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s-C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Falta de recursos para enfrentar contingencias asociadas a la alta cantidad de licencias médicas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s-C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Retribución salarial no coincide con el nivel de responsabilidades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9460e73391_0_24"/>
          <p:cNvSpPr/>
          <p:nvPr/>
        </p:nvSpPr>
        <p:spPr>
          <a:xfrm>
            <a:off x="2438403" y="5214261"/>
            <a:ext cx="9642900" cy="15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es-CL"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SEGUNDO BLOQUE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es-CL"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“VISIÓN DE APRENDIZAJE PROFUNDO: UN  MARCO PROPICIO PARA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es-CL" sz="18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POTENCIAR LA EXPERIENCIA EDUCATIVA DE LOS ESTUDIANTES”</a:t>
            </a:r>
            <a:endParaRPr sz="18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27588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39460e73391_0_24"/>
          <p:cNvSpPr txBox="1"/>
          <p:nvPr/>
        </p:nvSpPr>
        <p:spPr>
          <a:xfrm>
            <a:off x="3608438" y="6207638"/>
            <a:ext cx="725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LIDERES EDUCATIVOS PUCV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g39460e73391_0_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86780" y="5517024"/>
            <a:ext cx="1696669" cy="9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39460e73391_0_24"/>
          <p:cNvSpPr/>
          <p:nvPr/>
        </p:nvSpPr>
        <p:spPr>
          <a:xfrm>
            <a:off x="579150" y="1743550"/>
            <a:ext cx="11033700" cy="3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endParaRPr sz="2667" b="0" i="0" u="none" strike="noStrike" cap="none" dirty="0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</a:pPr>
            <a:endParaRPr sz="3600" i="0" u="none" strike="noStrike" cap="none" dirty="0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CL" sz="3600" b="1" dirty="0">
                <a:solidFill>
                  <a:srgbClr val="27588C"/>
                </a:solidFill>
                <a:latin typeface="Calibri"/>
                <a:ea typeface="Calibri"/>
                <a:cs typeface="Calibri"/>
                <a:sym typeface="Calibri"/>
              </a:rPr>
              <a:t>Jefes de UTP en Chile: </a:t>
            </a:r>
            <a:endParaRPr sz="3600" b="1" dirty="0">
              <a:solidFill>
                <a:srgbClr val="27588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CL" sz="3600" b="1" dirty="0">
                <a:solidFill>
                  <a:srgbClr val="27588C"/>
                </a:solidFill>
                <a:latin typeface="Calibri"/>
                <a:ea typeface="Calibri"/>
                <a:cs typeface="Calibri"/>
                <a:sym typeface="Calibri"/>
              </a:rPr>
              <a:t>¿En qué están y hacia dónde van?</a:t>
            </a:r>
            <a:endParaRPr sz="3600" dirty="0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597" marR="0" lvl="0" indent="0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endParaRPr sz="2667" b="0" i="0" u="none" strike="noStrike" cap="none" dirty="0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597" marR="0" lvl="0" indent="0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endParaRPr sz="2667" b="1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39460e73391_0_24"/>
          <p:cNvSpPr/>
          <p:nvPr/>
        </p:nvSpPr>
        <p:spPr>
          <a:xfrm>
            <a:off x="-18944" y="-18050"/>
            <a:ext cx="439200" cy="6858000"/>
          </a:xfrm>
          <a:prstGeom prst="rect">
            <a:avLst/>
          </a:prstGeom>
          <a:solidFill>
            <a:srgbClr val="2138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9460e73391_0_40"/>
          <p:cNvSpPr/>
          <p:nvPr/>
        </p:nvSpPr>
        <p:spPr>
          <a:xfrm>
            <a:off x="2438403" y="5214261"/>
            <a:ext cx="9642900" cy="15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es-CL" sz="1867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SEGUNDO BLOQUE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es-CL" sz="1867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“VISIÓN DE APRENDIZAJE PROFUNDO: UN  MARCO PROPICIO PARA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es-CL" sz="1867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POTENCIAR LA EXPERIENCIA EDUCATIVA DE LOS ESTUDIANTES”</a:t>
            </a:r>
            <a:endParaRPr sz="1867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 dirty="0">
              <a:solidFill>
                <a:srgbClr val="27588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39460e73391_0_40"/>
          <p:cNvSpPr txBox="1"/>
          <p:nvPr/>
        </p:nvSpPr>
        <p:spPr>
          <a:xfrm>
            <a:off x="3608438" y="6207638"/>
            <a:ext cx="725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LIDERES EDUCATIVOS PUCV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g39460e73391_0_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86780" y="5517024"/>
            <a:ext cx="1696669" cy="9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39460e73391_0_40"/>
          <p:cNvSpPr/>
          <p:nvPr/>
        </p:nvSpPr>
        <p:spPr>
          <a:xfrm>
            <a:off x="548822" y="-590623"/>
            <a:ext cx="7293322" cy="1411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endParaRPr sz="2667" b="0" i="0" u="none" strike="noStrike" cap="none" dirty="0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</a:pPr>
            <a:endParaRPr sz="2667" b="0" i="0" u="none" strike="noStrike" cap="none" dirty="0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r>
              <a:rPr lang="es-CL" sz="3600" b="1" i="0" u="none" strike="noStrike" cap="none" dirty="0">
                <a:solidFill>
                  <a:srgbClr val="5151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Liderar Pedagógicamente</a:t>
            </a:r>
            <a:endParaRPr sz="3600" b="1" i="0" u="none" strike="noStrike" cap="none" dirty="0">
              <a:solidFill>
                <a:srgbClr val="5151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  <a:p>
            <a:pPr marL="101597" marR="0" lvl="0" indent="0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endParaRPr sz="2667" b="0" i="0" u="none" strike="noStrike" cap="none" dirty="0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597" marR="0" lvl="0" indent="0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endParaRPr sz="2667" b="1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g39460e73391_0_40"/>
          <p:cNvSpPr/>
          <p:nvPr/>
        </p:nvSpPr>
        <p:spPr>
          <a:xfrm>
            <a:off x="-18944" y="-18050"/>
            <a:ext cx="439200" cy="6858000"/>
          </a:xfrm>
          <a:prstGeom prst="rect">
            <a:avLst/>
          </a:prstGeom>
          <a:solidFill>
            <a:srgbClr val="2138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Enseñanza-aprendizaje - ERubrica Blog">
            <a:extLst>
              <a:ext uri="{FF2B5EF4-FFF2-40B4-BE49-F238E27FC236}">
                <a16:creationId xmlns:a16="http://schemas.microsoft.com/office/drawing/2014/main" id="{2A08BA37-BCF4-469B-85E8-2F8A7A526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438" y="2727521"/>
            <a:ext cx="5036852" cy="254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9460e73391_0_32"/>
          <p:cNvSpPr/>
          <p:nvPr/>
        </p:nvSpPr>
        <p:spPr>
          <a:xfrm>
            <a:off x="2415938" y="5214324"/>
            <a:ext cx="9642900" cy="15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es-CL" sz="1867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SEGUNDO BLOQUE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es-CL" sz="1867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“VISIÓN DE APRENDIZAJE PROFUNDO: UN  MARCO PROPICIO PARA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es-CL" sz="1867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POTENCIAR LA EXPERIENCIA EDUCATIVA DE LOS ESTUDIANTES”</a:t>
            </a:r>
            <a:endParaRPr sz="1867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 dirty="0">
              <a:solidFill>
                <a:srgbClr val="27588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39460e73391_0_32"/>
          <p:cNvSpPr txBox="1"/>
          <p:nvPr/>
        </p:nvSpPr>
        <p:spPr>
          <a:xfrm>
            <a:off x="3608438" y="6207638"/>
            <a:ext cx="725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L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LIDERES EDUCATIVOS PUCV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g39460e73391_0_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86780" y="5517024"/>
            <a:ext cx="1696669" cy="9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39460e73391_0_32"/>
          <p:cNvSpPr/>
          <p:nvPr/>
        </p:nvSpPr>
        <p:spPr>
          <a:xfrm>
            <a:off x="785339" y="497455"/>
            <a:ext cx="11033700" cy="3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endParaRPr lang="es-CL" sz="2667" b="1" i="0" u="sng" strike="noStrike" cap="none" dirty="0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endParaRPr lang="es-CL" sz="2667" b="1" i="0" u="sng" strike="noStrike" cap="none" dirty="0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endParaRPr lang="es-CL" sz="2667" dirty="0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endParaRPr lang="es-CL" sz="2667" b="1" dirty="0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endParaRPr lang="es-CL" sz="2667" b="1" dirty="0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endParaRPr lang="es-CL" sz="2667" b="1" i="0" u="none" strike="noStrike" cap="none" dirty="0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endParaRPr lang="es-CL" sz="2667" b="1" i="0" u="none" strike="noStrike" cap="none" dirty="0">
              <a:noFill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endParaRPr sz="2667" i="0" u="none" strike="noStrike" cap="none" dirty="0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</a:pPr>
            <a:endParaRPr sz="2667" b="0" i="0" u="none" strike="noStrike" cap="none" dirty="0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endParaRPr sz="2667" b="0" i="0" u="none" strike="noStrike" cap="none" dirty="0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597" marR="0" lvl="0" indent="0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endParaRPr sz="2667" b="0" i="0" u="none" strike="noStrike" cap="none" dirty="0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597" marR="0" lvl="0" indent="0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endParaRPr sz="2667" b="1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g39460e73391_0_32"/>
          <p:cNvSpPr/>
          <p:nvPr/>
        </p:nvSpPr>
        <p:spPr>
          <a:xfrm>
            <a:off x="-18944" y="-18050"/>
            <a:ext cx="439200" cy="6858000"/>
          </a:xfrm>
          <a:prstGeom prst="rect">
            <a:avLst/>
          </a:prstGeom>
          <a:solidFill>
            <a:srgbClr val="2138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Diagrama de flujo: proceso alternativo 3">
            <a:extLst>
              <a:ext uri="{FF2B5EF4-FFF2-40B4-BE49-F238E27FC236}">
                <a16:creationId xmlns:a16="http://schemas.microsoft.com/office/drawing/2014/main" id="{C03D8082-CB57-4D7F-ACF1-454AE1E7A0A7}"/>
              </a:ext>
            </a:extLst>
          </p:cNvPr>
          <p:cNvSpPr/>
          <p:nvPr/>
        </p:nvSpPr>
        <p:spPr>
          <a:xfrm>
            <a:off x="9835826" y="1999614"/>
            <a:ext cx="2080858" cy="2308291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i="0" u="none" strike="noStrike" cap="none" dirty="0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Plan de Desarrollo Profesional Docente</a:t>
            </a:r>
          </a:p>
          <a:p>
            <a:pPr algn="ctr"/>
            <a:endParaRPr lang="es-CL" dirty="0"/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66BA15A7-19FE-43E7-A1CF-B667974B04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515941"/>
              </p:ext>
            </p:extLst>
          </p:nvPr>
        </p:nvGraphicFramePr>
        <p:xfrm>
          <a:off x="882984" y="421744"/>
          <a:ext cx="8458240" cy="52730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47131897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680073894"/>
                    </a:ext>
                  </a:extLst>
                </a:gridCol>
                <a:gridCol w="2215816">
                  <a:extLst>
                    <a:ext uri="{9D8B030D-6E8A-4147-A177-3AD203B41FA5}">
                      <a16:colId xmlns:a16="http://schemas.microsoft.com/office/drawing/2014/main" val="2433011475"/>
                    </a:ext>
                  </a:extLst>
                </a:gridCol>
                <a:gridCol w="2178424">
                  <a:extLst>
                    <a:ext uri="{9D8B030D-6E8A-4147-A177-3AD203B41FA5}">
                      <a16:colId xmlns:a16="http://schemas.microsoft.com/office/drawing/2014/main" val="20385569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1400" dirty="0">
                          <a:solidFill>
                            <a:schemeClr val="tx1"/>
                          </a:solidFill>
                          <a:sym typeface="Calibri"/>
                        </a:rPr>
                        <a:t>Acompañamiento docente desde UTP y entre Pares</a:t>
                      </a:r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sz="1400" u="none" strike="noStrike" cap="none" dirty="0">
                          <a:solidFill>
                            <a:schemeClr val="tx1"/>
                          </a:solidFill>
                          <a:sym typeface="Calibri"/>
                        </a:rPr>
                        <a:t>Fortalecimiento de una cultura evaluativa</a:t>
                      </a:r>
                    </a:p>
                    <a:p>
                      <a:pPr algn="ctr"/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sz="1400" dirty="0">
                          <a:solidFill>
                            <a:schemeClr val="tx1"/>
                          </a:solidFill>
                          <a:sym typeface="Calibri"/>
                        </a:rPr>
                        <a:t>Coordinación de prácticas inclusivas</a:t>
                      </a:r>
                    </a:p>
                    <a:p>
                      <a:pPr algn="ctr"/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sz="1400" u="none" strike="noStrike" cap="none" dirty="0">
                          <a:solidFill>
                            <a:schemeClr val="tx1"/>
                          </a:solidFill>
                          <a:sym typeface="Calibri"/>
                        </a:rPr>
                        <a:t>Liderazgo pedagógico distribuido</a:t>
                      </a:r>
                    </a:p>
                    <a:p>
                      <a:pPr algn="ctr"/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921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s-CL" sz="14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Instala una cultura de mejora continua, no de fiscalización.</a:t>
                      </a:r>
                    </a:p>
                    <a:p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s-CL" sz="14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Alinea la práctica pedagógica con los estándares nacionales.</a:t>
                      </a:r>
                    </a:p>
                    <a:p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s-CL" sz="14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Mejora la participación y aprendizaje de estudiantes con NEE, pero también beneficia a todo el grupo curso.</a:t>
                      </a:r>
                    </a:p>
                    <a:p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s-CL" sz="14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Distribuir liderazgo disminuye la dependencia de una sola figura.</a:t>
                      </a:r>
                      <a:endParaRPr lang="es-C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391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sz="14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Genera evidencia para orientar decisiones pedagógicas a nivel institucional.</a:t>
                      </a:r>
                    </a:p>
                    <a:p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sz="14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Genera información válida y útil para orientar decisiones pedagógicas reales.</a:t>
                      </a:r>
                    </a:p>
                    <a:p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sz="14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Reduce la fragmentación entre equipos, instalando una corresponsabilidad pedagógica real.</a:t>
                      </a:r>
                    </a:p>
                    <a:p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sz="14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Fortalece la confianza y el sentido de pertenencia del equipo docente.</a:t>
                      </a:r>
                    </a:p>
                    <a:p>
                      <a:endParaRPr lang="es-C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103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sz="14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Fortalece capacidades docentes para responder a la diversidad real de la escuela pública.</a:t>
                      </a:r>
                    </a:p>
                    <a:p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sz="14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Promueve una visión compartida de la evaluación entre docentes, equipos técnicos y directivos.</a:t>
                      </a:r>
                    </a:p>
                    <a:p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sz="14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Responde a un desafío estructural de las escuelas públicas: muchas necesidades, pocos recursos, por lo que es clave optimizar el trabajo conjunto.</a:t>
                      </a:r>
                    </a:p>
                    <a:p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s-CL" sz="14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Instala una cultura de aprendizaje profesional, en la que todos se reconocen como parte activa de la mejora escolar.</a:t>
                      </a:r>
                    </a:p>
                    <a:p>
                      <a:endParaRPr lang="es-C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49139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950</Words>
  <Application>Microsoft Macintosh PowerPoint</Application>
  <PresentationFormat>Panorámica</PresentationFormat>
  <Paragraphs>143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Montserrat</vt:lpstr>
      <vt:lpstr>Times New Roman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Matias Mancilla</dc:creator>
  <cp:lastModifiedBy>felipe.aravena</cp:lastModifiedBy>
  <cp:revision>12</cp:revision>
  <dcterms:created xsi:type="dcterms:W3CDTF">2020-05-22T23:58:56Z</dcterms:created>
  <dcterms:modified xsi:type="dcterms:W3CDTF">2025-10-14T19:54:54Z</dcterms:modified>
</cp:coreProperties>
</file>